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32" r:id="rId2"/>
    <p:sldId id="315" r:id="rId3"/>
    <p:sldId id="333" r:id="rId4"/>
    <p:sldId id="334" r:id="rId5"/>
    <p:sldId id="335" r:id="rId6"/>
    <p:sldId id="317" r:id="rId7"/>
    <p:sldId id="318" r:id="rId8"/>
    <p:sldId id="319" r:id="rId9"/>
    <p:sldId id="320" r:id="rId10"/>
    <p:sldId id="321" r:id="rId11"/>
    <p:sldId id="322" r:id="rId12"/>
    <p:sldId id="309" r:id="rId13"/>
    <p:sldId id="323" r:id="rId14"/>
    <p:sldId id="324" r:id="rId15"/>
    <p:sldId id="326" r:id="rId16"/>
    <p:sldId id="327" r:id="rId17"/>
    <p:sldId id="328" r:id="rId18"/>
    <p:sldId id="304" r:id="rId19"/>
    <p:sldId id="329" r:id="rId20"/>
    <p:sldId id="325" r:id="rId21"/>
    <p:sldId id="330" r:id="rId22"/>
    <p:sldId id="331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7083" userDrawn="1">
          <p15:clr>
            <a:srgbClr val="A4A3A4"/>
          </p15:clr>
        </p15:guide>
        <p15:guide id="3" orient="horz" pos="2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31"/>
    <a:srgbClr val="B4B8BE"/>
    <a:srgbClr val="FFD897"/>
    <a:srgbClr val="DEBA96"/>
    <a:srgbClr val="6F522E"/>
    <a:srgbClr val="A5B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3" autoAdjust="0"/>
    <p:restoredTop sz="85090" autoAdjust="0"/>
  </p:normalViewPr>
  <p:slideViewPr>
    <p:cSldViewPr snapToGrid="0" showGuides="1">
      <p:cViewPr varScale="1">
        <p:scale>
          <a:sx n="72" d="100"/>
          <a:sy n="72" d="100"/>
        </p:scale>
        <p:origin x="39" y="258"/>
      </p:cViewPr>
      <p:guideLst>
        <p:guide orient="horz" pos="1616"/>
        <p:guide pos="7083"/>
        <p:guide orient="horz" pos="2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0941E-7ABA-4162-8D28-793C12B16407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D294A-079E-4329-A8BD-85021E5D99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D294A-079E-4329-A8BD-85021E5D99E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23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D294A-079E-4329-A8BD-85021E5D99E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D294A-079E-4329-A8BD-85021E5D99E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79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D294A-079E-4329-A8BD-85021E5D99E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68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D294A-079E-4329-A8BD-85021E5D99E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D294A-079E-4329-A8BD-85021E5D99E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 b="14522"/>
          <a:stretch>
            <a:fillRect/>
          </a:stretch>
        </p:blipFill>
        <p:spPr>
          <a:xfrm>
            <a:off x="0" y="-1"/>
            <a:ext cx="12192000" cy="516474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3" b="14522"/>
          <a:stretch>
            <a:fillRect/>
          </a:stretch>
        </p:blipFill>
        <p:spPr>
          <a:xfrm flipV="1">
            <a:off x="0" y="4228937"/>
            <a:ext cx="12192000" cy="2748337"/>
          </a:xfrm>
          <a:prstGeom prst="rect">
            <a:avLst/>
          </a:prstGeom>
        </p:spPr>
      </p:pic>
      <p:sp>
        <p:nvSpPr>
          <p:cNvPr id="9" name="平行四边形 8"/>
          <p:cNvSpPr/>
          <p:nvPr userDrawn="1"/>
        </p:nvSpPr>
        <p:spPr>
          <a:xfrm flipH="1">
            <a:off x="-3628418" y="64655"/>
            <a:ext cx="10260126" cy="6793345"/>
          </a:xfrm>
          <a:prstGeom prst="parallelogram">
            <a:avLst>
              <a:gd name="adj" fmla="val 51571"/>
            </a:avLst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3C7DBB75-6F5F-4F93-A886-BEF3350D02D0}"/>
              </a:ext>
            </a:extLst>
          </p:cNvPr>
          <p:cNvSpPr/>
          <p:nvPr userDrawn="1"/>
        </p:nvSpPr>
        <p:spPr>
          <a:xfrm flipH="1">
            <a:off x="-1492661" y="1310473"/>
            <a:ext cx="5898406" cy="5058312"/>
          </a:xfrm>
          <a:prstGeom prst="parallelogram">
            <a:avLst>
              <a:gd name="adj" fmla="val 51571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431-1A6A-466E-979C-75AB86DBD79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484-3B26-4233-A5C5-FA6EB11B61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431-1A6A-466E-979C-75AB86DBD79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484-3B26-4233-A5C5-FA6EB11B61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 b="14522"/>
          <a:stretch>
            <a:fillRect/>
          </a:stretch>
        </p:blipFill>
        <p:spPr>
          <a:xfrm>
            <a:off x="0" y="-1"/>
            <a:ext cx="12192000" cy="51647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3" b="14522"/>
          <a:stretch>
            <a:fillRect/>
          </a:stretch>
        </p:blipFill>
        <p:spPr>
          <a:xfrm flipV="1">
            <a:off x="0" y="4109662"/>
            <a:ext cx="12192000" cy="2748337"/>
          </a:xfrm>
          <a:prstGeom prst="rect">
            <a:avLst/>
          </a:prstGeom>
        </p:spPr>
      </p:pic>
      <p:sp>
        <p:nvSpPr>
          <p:cNvPr id="10" name="平行四边形 9"/>
          <p:cNvSpPr/>
          <p:nvPr userDrawn="1"/>
        </p:nvSpPr>
        <p:spPr>
          <a:xfrm flipH="1">
            <a:off x="406400" y="-9604"/>
            <a:ext cx="11160978" cy="6858001"/>
          </a:xfrm>
          <a:prstGeom prst="parallelogram">
            <a:avLst>
              <a:gd name="adj" fmla="val 51571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7174362" y="4206795"/>
            <a:ext cx="2624318" cy="2641602"/>
          </a:xfrm>
          <a:prstGeom prst="parallelogram">
            <a:avLst>
              <a:gd name="adj" fmla="val 51571"/>
            </a:avLst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7929862" y="5174039"/>
            <a:ext cx="1673609" cy="1684632"/>
          </a:xfrm>
          <a:prstGeom prst="parallelogram">
            <a:avLst>
              <a:gd name="adj" fmla="val 51571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t="45403" r="23281" b="14522"/>
          <a:stretch>
            <a:fillRect/>
          </a:stretch>
        </p:blipFill>
        <p:spPr>
          <a:xfrm flipV="1">
            <a:off x="-2" y="4109660"/>
            <a:ext cx="6096001" cy="27483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t="10169" r="23281" b="14522"/>
          <a:stretch>
            <a:fillRect/>
          </a:stretch>
        </p:blipFill>
        <p:spPr>
          <a:xfrm>
            <a:off x="0" y="-1"/>
            <a:ext cx="6096000" cy="5164743"/>
          </a:xfrm>
          <a:prstGeom prst="rect">
            <a:avLst/>
          </a:prstGeom>
        </p:spPr>
      </p:pic>
      <p:sp>
        <p:nvSpPr>
          <p:cNvPr id="15" name="等腰三角形 14"/>
          <p:cNvSpPr/>
          <p:nvPr userDrawn="1"/>
        </p:nvSpPr>
        <p:spPr>
          <a:xfrm>
            <a:off x="2586797" y="1"/>
            <a:ext cx="3509203" cy="68580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五边形 15"/>
          <p:cNvSpPr/>
          <p:nvPr userDrawn="1"/>
        </p:nvSpPr>
        <p:spPr>
          <a:xfrm rot="17833355">
            <a:off x="1414952" y="5435136"/>
            <a:ext cx="3117380" cy="135727"/>
          </a:xfrm>
          <a:prstGeom prst="homePlat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DAFA6C-6953-4B30-9EF1-793FD0268A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33" y="339366"/>
            <a:ext cx="4431332" cy="1809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431-1A6A-466E-979C-75AB86DBD79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484-3B26-4233-A5C5-FA6EB11B61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431-1A6A-466E-979C-75AB86DBD79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484-3B26-4233-A5C5-FA6EB11B61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431-1A6A-466E-979C-75AB86DBD79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484-3B26-4233-A5C5-FA6EB11B61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431-1A6A-466E-979C-75AB86DBD79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484-3B26-4233-A5C5-FA6EB11B61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平行四边形 4"/>
          <p:cNvSpPr/>
          <p:nvPr userDrawn="1"/>
        </p:nvSpPr>
        <p:spPr>
          <a:xfrm flipH="1">
            <a:off x="-2616394" y="2460657"/>
            <a:ext cx="4882189" cy="4397343"/>
          </a:xfrm>
          <a:prstGeom prst="parallelogram">
            <a:avLst>
              <a:gd name="adj" fmla="val 51571"/>
            </a:avLst>
          </a:prstGeom>
          <a:solidFill>
            <a:schemeClr val="bg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1"/>
            <a:ext cx="1624012" cy="1428750"/>
            <a:chOff x="9567682" y="4216400"/>
            <a:chExt cx="2624318" cy="2641602"/>
          </a:xfrm>
        </p:grpSpPr>
        <p:sp>
          <p:nvSpPr>
            <p:cNvPr id="8" name="平行四边形 7"/>
            <p:cNvSpPr/>
            <p:nvPr/>
          </p:nvSpPr>
          <p:spPr>
            <a:xfrm>
              <a:off x="9567682" y="4216400"/>
              <a:ext cx="2624318" cy="2641602"/>
            </a:xfrm>
            <a:prstGeom prst="parallelogram">
              <a:avLst>
                <a:gd name="adj" fmla="val 51571"/>
              </a:avLst>
            </a:prstGeom>
            <a:solidFill>
              <a:schemeClr val="bg2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10518391" y="5026025"/>
              <a:ext cx="1673609" cy="1684632"/>
            </a:xfrm>
            <a:prstGeom prst="parallelogram">
              <a:avLst>
                <a:gd name="adj" fmla="val 51571"/>
              </a:avLst>
            </a:prstGeom>
            <a:solidFill>
              <a:schemeClr val="bg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平行四边形 9"/>
          <p:cNvSpPr/>
          <p:nvPr userDrawn="1"/>
        </p:nvSpPr>
        <p:spPr>
          <a:xfrm flipH="1">
            <a:off x="163746" y="3780889"/>
            <a:ext cx="3151099" cy="2931560"/>
          </a:xfrm>
          <a:prstGeom prst="parallelogram">
            <a:avLst>
              <a:gd name="adj" fmla="val 51571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84303-2F47-4CBB-B48A-D8C1CC5C1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33" y="339366"/>
            <a:ext cx="4431332" cy="1809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431-1A6A-466E-979C-75AB86DBD79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484-3B26-4233-A5C5-FA6EB11B61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D431-1A6A-466E-979C-75AB86DBD79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7484-3B26-4233-A5C5-FA6EB11B61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D431-1A6A-466E-979C-75AB86DBD79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7484-3B26-4233-A5C5-FA6EB11B61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8DD07E52-7DE9-4112-B670-6E36D48B263F}"/>
              </a:ext>
            </a:extLst>
          </p:cNvPr>
          <p:cNvSpPr txBox="1"/>
          <p:nvPr/>
        </p:nvSpPr>
        <p:spPr>
          <a:xfrm>
            <a:off x="617705" y="4379936"/>
            <a:ext cx="10710154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高等学校新冠肺炎疫情防控技术方案（第六版）解读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04494D0-4899-49E2-B9BA-D71B9A07E321}"/>
              </a:ext>
            </a:extLst>
          </p:cNvPr>
          <p:cNvSpPr txBox="1"/>
          <p:nvPr/>
        </p:nvSpPr>
        <p:spPr>
          <a:xfrm>
            <a:off x="763896" y="5325739"/>
            <a:ext cx="6948468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季  浏  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华东师范大学体育与健康学院院长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全国高校健康教育教学指导委员会主任委员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6806837-3435-4D9E-8F06-B8D8B7FCB519}"/>
              </a:ext>
            </a:extLst>
          </p:cNvPr>
          <p:cNvSpPr txBox="1"/>
          <p:nvPr/>
        </p:nvSpPr>
        <p:spPr>
          <a:xfrm>
            <a:off x="9881729" y="5889060"/>
            <a:ext cx="148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49790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55840" y="552573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六、要点解读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03615" y="2132896"/>
            <a:ext cx="954107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第六版</a:t>
            </a:r>
          </a:p>
        </p:txBody>
      </p:sp>
      <p:sp>
        <p:nvSpPr>
          <p:cNvPr id="20" name="矩形 19"/>
          <p:cNvSpPr/>
          <p:nvPr/>
        </p:nvSpPr>
        <p:spPr>
          <a:xfrm>
            <a:off x="296896" y="5459033"/>
            <a:ext cx="7336605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新型冠状病毒肺炎防控方案（第九版）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19495" y="2734671"/>
            <a:ext cx="4761781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一旦学校所在县（市、区、旗）发生疫情，要根据疫情扩散风险加密核酸检测频次，提高师生核酸检测抽检比例，推广使用抗原检测。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03615" y="2734671"/>
            <a:ext cx="4761781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出现1例及以上校园感染者后，应分别在</a:t>
            </a:r>
            <a:r>
              <a:rPr lang="zh-CN" altLang="en-US" sz="2000" b="1" kern="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第1、2、3、7天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进行全员核酸检测。有条件的高校，可及时指导全校师生员工进行抗原检测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1626" y="1264797"/>
            <a:ext cx="2924198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明确核酸检测频次</a:t>
            </a:r>
          </a:p>
        </p:txBody>
      </p:sp>
      <p:sp>
        <p:nvSpPr>
          <p:cNvPr id="14" name="燕尾形 13"/>
          <p:cNvSpPr/>
          <p:nvPr/>
        </p:nvSpPr>
        <p:spPr>
          <a:xfrm>
            <a:off x="1323025" y="139769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1491935" y="139896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C60016B-CACC-40FF-A517-D06FD25069C6}"/>
              </a:ext>
            </a:extLst>
          </p:cNvPr>
          <p:cNvSpPr/>
          <p:nvPr/>
        </p:nvSpPr>
        <p:spPr>
          <a:xfrm>
            <a:off x="1019495" y="2167895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第五版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335639"/>
            <a:ext cx="12192000" cy="258302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69360" y="2555881"/>
            <a:ext cx="10174903" cy="12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开学前，连续14天每日监测体温以及新冠肺炎相关症状，记录健康状况和活动轨迹，将健康码、行程卡如实上报学校，配合学校做好开学入校健康检查。</a:t>
            </a:r>
          </a:p>
          <a:p>
            <a:pPr>
              <a:lnSpc>
                <a:spcPct val="130000"/>
              </a:lnSpc>
            </a:pP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64095" y="560828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六、要点解读</a:t>
            </a:r>
          </a:p>
        </p:txBody>
      </p:sp>
      <p:sp>
        <p:nvSpPr>
          <p:cNvPr id="9" name="矩形 8"/>
          <p:cNvSpPr/>
          <p:nvPr/>
        </p:nvSpPr>
        <p:spPr>
          <a:xfrm>
            <a:off x="1750351" y="1273052"/>
            <a:ext cx="3323346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开学前健康监测期限</a:t>
            </a:r>
          </a:p>
        </p:txBody>
      </p:sp>
      <p:sp>
        <p:nvSpPr>
          <p:cNvPr id="11" name="矩形 10"/>
          <p:cNvSpPr/>
          <p:nvPr/>
        </p:nvSpPr>
        <p:spPr>
          <a:xfrm>
            <a:off x="1100984" y="4441349"/>
            <a:ext cx="6900069" cy="165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第六版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en-US" altLang="zh-CN" sz="2000" kern="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开学前，做好连续</a:t>
            </a:r>
            <a:r>
              <a:rPr lang="zh-CN" altLang="en-US" sz="2000" b="1" kern="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7天</a:t>
            </a:r>
            <a:r>
              <a:rPr lang="en-US" altLang="zh-CN" sz="2000" kern="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健康监测，将健康码和核酸检测报告如实上报学校，配合学校做好健康查验。动态掌握本地和学校所在地疫情形势、防控规定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72331" y="4759555"/>
            <a:ext cx="2285999" cy="165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新型冠状病毒肺炎防控方案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第九版）要求</a:t>
            </a:r>
          </a:p>
        </p:txBody>
      </p:sp>
      <p:sp>
        <p:nvSpPr>
          <p:cNvPr id="8" name="燕尾形 7"/>
          <p:cNvSpPr/>
          <p:nvPr/>
        </p:nvSpPr>
        <p:spPr>
          <a:xfrm>
            <a:off x="1323025" y="139769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491935" y="139896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F3EE69C-EB54-42D4-B89E-9D2658A8A2EC}"/>
              </a:ext>
            </a:extLst>
          </p:cNvPr>
          <p:cNvSpPr/>
          <p:nvPr/>
        </p:nvSpPr>
        <p:spPr>
          <a:xfrm>
            <a:off x="1092779" y="2157101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147054" y="221026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第六版</a:t>
            </a:r>
          </a:p>
        </p:txBody>
      </p:sp>
      <p:sp>
        <p:nvSpPr>
          <p:cNvPr id="5" name="矩形 4"/>
          <p:cNvSpPr/>
          <p:nvPr/>
        </p:nvSpPr>
        <p:spPr>
          <a:xfrm>
            <a:off x="1081028" y="2923862"/>
            <a:ext cx="3672583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无相关处置措施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34146" y="2863630"/>
            <a:ext cx="4055745" cy="205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出现健康码异常，师生员工应</a:t>
            </a:r>
            <a:r>
              <a:rPr lang="zh-CN" altLang="en-US" sz="2000" b="1" kern="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及时向现居住地所在社区报备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，按社区工作人员要求完成流调、检测等转码相应程序，将情况及时报告学校。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-505636" y="5604443"/>
            <a:ext cx="8859774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依据新型冠状病毒肺炎防控方案（第九版）要求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57110" y="551938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六、要点解读</a:t>
            </a:r>
          </a:p>
        </p:txBody>
      </p:sp>
      <p:sp>
        <p:nvSpPr>
          <p:cNvPr id="16" name="矩形 15"/>
          <p:cNvSpPr/>
          <p:nvPr/>
        </p:nvSpPr>
        <p:spPr>
          <a:xfrm>
            <a:off x="1759876" y="1272417"/>
            <a:ext cx="3015569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健康码异常的处置</a:t>
            </a:r>
          </a:p>
        </p:txBody>
      </p:sp>
      <p:sp>
        <p:nvSpPr>
          <p:cNvPr id="17" name="燕尾形 16"/>
          <p:cNvSpPr/>
          <p:nvPr/>
        </p:nvSpPr>
        <p:spPr>
          <a:xfrm>
            <a:off x="1323025" y="139769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1491935" y="139896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F9960AF-65B2-4DED-8FC3-5982350544E7}"/>
              </a:ext>
            </a:extLst>
          </p:cNvPr>
          <p:cNvSpPr/>
          <p:nvPr/>
        </p:nvSpPr>
        <p:spPr>
          <a:xfrm>
            <a:off x="1038835" y="224541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73620" y="550668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六、要点解读</a:t>
            </a:r>
          </a:p>
        </p:txBody>
      </p:sp>
      <p:sp>
        <p:nvSpPr>
          <p:cNvPr id="9" name="矩形 8"/>
          <p:cNvSpPr/>
          <p:nvPr/>
        </p:nvSpPr>
        <p:spPr>
          <a:xfrm>
            <a:off x="1791626" y="1264797"/>
            <a:ext cx="4155305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明确线下教学的暂停与恢复</a:t>
            </a:r>
          </a:p>
        </p:txBody>
      </p:sp>
      <p:sp>
        <p:nvSpPr>
          <p:cNvPr id="7" name="矩形 6"/>
          <p:cNvSpPr/>
          <p:nvPr/>
        </p:nvSpPr>
        <p:spPr>
          <a:xfrm>
            <a:off x="1071649" y="2149271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第五版</a:t>
            </a:r>
          </a:p>
        </p:txBody>
      </p:sp>
      <p:sp>
        <p:nvSpPr>
          <p:cNvPr id="10" name="矩形 9"/>
          <p:cNvSpPr/>
          <p:nvPr/>
        </p:nvSpPr>
        <p:spPr>
          <a:xfrm>
            <a:off x="6156397" y="2251364"/>
            <a:ext cx="954107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第六版</a:t>
            </a:r>
          </a:p>
        </p:txBody>
      </p:sp>
      <p:sp>
        <p:nvSpPr>
          <p:cNvPr id="11" name="矩形 10"/>
          <p:cNvSpPr/>
          <p:nvPr/>
        </p:nvSpPr>
        <p:spPr>
          <a:xfrm>
            <a:off x="1071649" y="2824720"/>
            <a:ext cx="4642485" cy="289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时关注学校所在辖区、全国其他地区疫情形势变化。一旦学校所在地区发生本土疫情或新冠肺炎疫情风险等级发生变化，应严格执行当地疫情防控有关要求，立即激活疫情防控应急指挥体系，果断采取处置措施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50319" y="2840786"/>
            <a:ext cx="4998085" cy="2454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根据学校所在地疫情防控需要，可暂时停止线下教学。</a:t>
            </a:r>
            <a:r>
              <a:rPr lang="zh-CN" altLang="en-US" sz="2000" b="1" kern="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待疫情得到控制后，在师生员工和校园公共卫生安全得到保障的前提下，根据学校所在地疫情联防联控机制的意见，应及时恢复线下教学。</a:t>
            </a:r>
            <a:endParaRPr lang="zh-CN" altLang="en-US" sz="2000" b="1" kern="0" dirty="0">
              <a:solidFill>
                <a:srgbClr val="B700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1323025" y="139769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1491935" y="139896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-453381" y="5853758"/>
            <a:ext cx="8859774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依据新型冠状病毒肺炎防控方案（第九版）要求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87820" y="2106367"/>
            <a:ext cx="647643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第五版</a:t>
            </a:r>
          </a:p>
        </p:txBody>
      </p:sp>
      <p:sp>
        <p:nvSpPr>
          <p:cNvPr id="7" name="矩形 6"/>
          <p:cNvSpPr/>
          <p:nvPr/>
        </p:nvSpPr>
        <p:spPr>
          <a:xfrm>
            <a:off x="1062988" y="2676525"/>
            <a:ext cx="10181275" cy="165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符合接种条件的师生员工的新冠病毒疫苗接种做到应接尽接。符合条件的18岁以上目标人群进行1剂次同源加强免疫或序贯加强免疫接种，不可同时接受同源加强免疫和序贯加强免疫接种。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79565" y="4042440"/>
            <a:ext cx="647643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第六版</a:t>
            </a:r>
          </a:p>
        </p:txBody>
      </p:sp>
      <p:sp>
        <p:nvSpPr>
          <p:cNvPr id="15" name="矩形 14"/>
          <p:cNvSpPr/>
          <p:nvPr/>
        </p:nvSpPr>
        <p:spPr>
          <a:xfrm>
            <a:off x="1046478" y="4538256"/>
            <a:ext cx="1018127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坚持</a:t>
            </a:r>
            <a:r>
              <a:rPr lang="zh-CN" altLang="en-US" sz="2000" b="1" kern="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知情、同意、自愿原则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，符合条件的18岁以上的师生员工尽早完成新冠病毒疫苗基础免疫接种，还可进行1剂次同源加强免疫或序贯加强免疫接种。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5840" y="552573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六、要点解读</a:t>
            </a:r>
          </a:p>
        </p:txBody>
      </p:sp>
      <p:sp>
        <p:nvSpPr>
          <p:cNvPr id="9" name="矩形 8"/>
          <p:cNvSpPr/>
          <p:nvPr/>
        </p:nvSpPr>
        <p:spPr>
          <a:xfrm>
            <a:off x="1775116" y="1264797"/>
            <a:ext cx="3847528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</a:t>
            </a: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尊重师生的疫苗接种意愿</a:t>
            </a:r>
          </a:p>
        </p:txBody>
      </p:sp>
      <p:sp>
        <p:nvSpPr>
          <p:cNvPr id="8" name="燕尾形 7"/>
          <p:cNvSpPr/>
          <p:nvPr/>
        </p:nvSpPr>
        <p:spPr>
          <a:xfrm>
            <a:off x="1323025" y="139769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1491935" y="139896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-449076" y="5840600"/>
            <a:ext cx="8859774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依据新型冠状病毒肺炎防控方案（第九版）要求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55840" y="560828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六、要点解读</a:t>
            </a:r>
          </a:p>
        </p:txBody>
      </p:sp>
      <p:sp>
        <p:nvSpPr>
          <p:cNvPr id="9" name="矩形 8"/>
          <p:cNvSpPr/>
          <p:nvPr/>
        </p:nvSpPr>
        <p:spPr>
          <a:xfrm>
            <a:off x="1775116" y="1264797"/>
            <a:ext cx="5694188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</a:t>
            </a: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明确核酸报告全国通用，避免层层加码</a:t>
            </a:r>
          </a:p>
        </p:txBody>
      </p:sp>
      <p:cxnSp>
        <p:nvCxnSpPr>
          <p:cNvPr id="14" name="直接连接符 13"/>
          <p:cNvCxnSpPr>
            <a:cxnSpLocks/>
          </p:cNvCxnSpPr>
          <p:nvPr/>
        </p:nvCxnSpPr>
        <p:spPr>
          <a:xfrm>
            <a:off x="6081009" y="2207978"/>
            <a:ext cx="0" cy="355977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81247" y="2070169"/>
            <a:ext cx="954107" cy="453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第五版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60444" y="2010430"/>
            <a:ext cx="954107" cy="453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68592" y="2583180"/>
            <a:ext cx="5405755" cy="401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跨省区返校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的低风险区高校师生员工开学前需持48小时内（以出具报告时间为准）核酸检测阴性证明，</a:t>
            </a:r>
            <a:r>
              <a:rPr lang="zh-CN" altLang="en-US" sz="2000" b="1" kern="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核酸检测结果全国互认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，并按照属地要求，做好到达后的核酸检测。</a:t>
            </a:r>
            <a:r>
              <a:rPr lang="zh-CN" altLang="en-US" sz="2000" b="1" kern="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师生员工返校后出发地被认定为中高风险区的，应及时向学校及所在社区报备，根据师生员工出发地疫情等级及学校所在地防控要求开展核酸检测。不得对来自低风险区的师生员工采取集中隔离等“层层加码”措施。</a:t>
            </a:r>
            <a:endParaRPr lang="zh-CN" altLang="en-US" sz="2000" b="1" kern="0" dirty="0">
              <a:solidFill>
                <a:srgbClr val="B700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1085687" y="2583452"/>
            <a:ext cx="4267849" cy="321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3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跨省区返校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的高校师生员工开学前需持48小时内核酸检测阴性证明，途中做好个人防护，到校后根据当地防控要求可再分批进行核酸检测。境外师生员工未接到学校通知一律不返校，返校时按照我国相关政策要求接受管理。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1323025" y="139769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491935" y="139896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355C4099-096A-44EB-B4ED-C914D14F9467}"/>
              </a:ext>
            </a:extLst>
          </p:cNvPr>
          <p:cNvSpPr txBox="1"/>
          <p:nvPr/>
        </p:nvSpPr>
        <p:spPr>
          <a:xfrm>
            <a:off x="701266" y="6175775"/>
            <a:ext cx="961250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依据新型冠状病毒肺炎防控方案（第九版）要求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、高校健康教育教指委意见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07351" y="2649306"/>
            <a:ext cx="3386376" cy="2828366"/>
            <a:chOff x="3765854" y="2742969"/>
            <a:chExt cx="4357647" cy="3639591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5575366" y="2742969"/>
              <a:ext cx="1024333" cy="102264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5712933" y="4182715"/>
              <a:ext cx="766134" cy="7664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 cmpd="sng">
              <a:noFill/>
              <a:round/>
            </a:ln>
            <a:effectLst/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6883297" y="4051444"/>
              <a:ext cx="1022217" cy="102264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4269555" y="4051444"/>
              <a:ext cx="1022216" cy="102264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5575366" y="5357800"/>
              <a:ext cx="1024333" cy="10247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765854" y="2857302"/>
              <a:ext cx="1638087" cy="444628"/>
            </a:xfrm>
            <a:custGeom>
              <a:avLst/>
              <a:gdLst>
                <a:gd name="T0" fmla="*/ 774 w 774"/>
                <a:gd name="T1" fmla="*/ 210 h 210"/>
                <a:gd name="T2" fmla="*/ 389 w 774"/>
                <a:gd name="T3" fmla="*/ 210 h 210"/>
                <a:gd name="T4" fmla="*/ 389 w 774"/>
                <a:gd name="T5" fmla="*/ 0 h 210"/>
                <a:gd name="T6" fmla="*/ 0 w 774"/>
                <a:gd name="T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4" h="210">
                  <a:moveTo>
                    <a:pt x="774" y="210"/>
                  </a:moveTo>
                  <a:lnTo>
                    <a:pt x="389" y="210"/>
                  </a:lnTo>
                  <a:lnTo>
                    <a:pt x="389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bg1">
                  <a:lumMod val="65000"/>
                </a:schemeClr>
              </a:solidFill>
              <a:rou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771128" y="5453079"/>
              <a:ext cx="1352373" cy="444628"/>
            </a:xfrm>
            <a:custGeom>
              <a:avLst/>
              <a:gdLst>
                <a:gd name="T0" fmla="*/ 0 w 639"/>
                <a:gd name="T1" fmla="*/ 210 h 210"/>
                <a:gd name="T2" fmla="*/ 318 w 639"/>
                <a:gd name="T3" fmla="*/ 210 h 210"/>
                <a:gd name="T4" fmla="*/ 318 w 639"/>
                <a:gd name="T5" fmla="*/ 0 h 210"/>
                <a:gd name="T6" fmla="*/ 639 w 639"/>
                <a:gd name="T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9" h="210">
                  <a:moveTo>
                    <a:pt x="0" y="210"/>
                  </a:moveTo>
                  <a:lnTo>
                    <a:pt x="318" y="210"/>
                  </a:lnTo>
                  <a:lnTo>
                    <a:pt x="318" y="0"/>
                  </a:lnTo>
                  <a:lnTo>
                    <a:pt x="639" y="0"/>
                  </a:lnTo>
                </a:path>
              </a:pathLst>
            </a:custGeom>
            <a:noFill/>
            <a:ln w="28575" cap="flat" cmpd="sng">
              <a:solidFill>
                <a:schemeClr val="bg1">
                  <a:lumMod val="65000"/>
                </a:schemeClr>
              </a:solidFill>
              <a:rou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673774" y="4477016"/>
              <a:ext cx="91004" cy="182085"/>
            </a:xfrm>
            <a:custGeom>
              <a:avLst/>
              <a:gdLst>
                <a:gd name="T0" fmla="*/ 0 w 43"/>
                <a:gd name="T1" fmla="*/ 0 h 86"/>
                <a:gd name="T2" fmla="*/ 43 w 43"/>
                <a:gd name="T3" fmla="*/ 43 h 86"/>
                <a:gd name="T4" fmla="*/ 0 w 43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lnTo>
                    <a:pt x="43" y="43"/>
                  </a:lnTo>
                  <a:lnTo>
                    <a:pt x="0" y="86"/>
                  </a:lnTo>
                </a:path>
              </a:pathLst>
            </a:custGeom>
            <a:noFill/>
            <a:ln w="28575" cap="flat" cmpd="sng">
              <a:solidFill>
                <a:schemeClr val="bg1">
                  <a:lumMod val="6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6C2"/>
                  </a:solidFill>
                </a14:hiddenFill>
              </a:ext>
            </a:extLst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5410289" y="4477016"/>
              <a:ext cx="91006" cy="182085"/>
            </a:xfrm>
            <a:custGeom>
              <a:avLst/>
              <a:gdLst>
                <a:gd name="T0" fmla="*/ 43 w 43"/>
                <a:gd name="T1" fmla="*/ 86 h 86"/>
                <a:gd name="T2" fmla="*/ 0 w 43"/>
                <a:gd name="T3" fmla="*/ 43 h 86"/>
                <a:gd name="T4" fmla="*/ 43 w 43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</a:path>
              </a:pathLst>
            </a:custGeom>
            <a:noFill/>
            <a:ln w="28575" cap="flat" cmpd="sng">
              <a:solidFill>
                <a:schemeClr val="bg1">
                  <a:lumMod val="6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6C2"/>
                  </a:solidFill>
                </a14:hiddenFill>
              </a:ext>
            </a:extLst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5996530" y="5154542"/>
              <a:ext cx="182009" cy="91044"/>
            </a:xfrm>
            <a:custGeom>
              <a:avLst/>
              <a:gdLst>
                <a:gd name="T0" fmla="*/ 86 w 86"/>
                <a:gd name="T1" fmla="*/ 0 h 43"/>
                <a:gd name="T2" fmla="*/ 43 w 86"/>
                <a:gd name="T3" fmla="*/ 43 h 43"/>
                <a:gd name="T4" fmla="*/ 0 w 86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3">
                  <a:moveTo>
                    <a:pt x="86" y="0"/>
                  </a:moveTo>
                  <a:lnTo>
                    <a:pt x="43" y="43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bg1">
                  <a:lumMod val="6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6C2"/>
                  </a:solidFill>
                </a14:hiddenFill>
              </a:ext>
            </a:extLst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5996530" y="3890531"/>
              <a:ext cx="182009" cy="91042"/>
            </a:xfrm>
            <a:custGeom>
              <a:avLst/>
              <a:gdLst>
                <a:gd name="T0" fmla="*/ 0 w 86"/>
                <a:gd name="T1" fmla="*/ 43 h 43"/>
                <a:gd name="T2" fmla="*/ 43 w 86"/>
                <a:gd name="T3" fmla="*/ 0 h 43"/>
                <a:gd name="T4" fmla="*/ 86 w 86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3">
                  <a:moveTo>
                    <a:pt x="0" y="43"/>
                  </a:moveTo>
                  <a:lnTo>
                    <a:pt x="43" y="0"/>
                  </a:lnTo>
                  <a:lnTo>
                    <a:pt x="86" y="43"/>
                  </a:lnTo>
                </a:path>
              </a:pathLst>
            </a:custGeom>
            <a:noFill/>
            <a:ln w="28575" cap="flat" cmpd="sng">
              <a:solidFill>
                <a:schemeClr val="bg1">
                  <a:lumMod val="6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C6C2"/>
                  </a:solidFill>
                </a14:hiddenFill>
              </a:ext>
            </a:extLst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5916106" y="3075380"/>
              <a:ext cx="372485" cy="381109"/>
            </a:xfrm>
            <a:custGeom>
              <a:avLst/>
              <a:gdLst>
                <a:gd name="T0" fmla="*/ 130 w 136"/>
                <a:gd name="T1" fmla="*/ 33 h 140"/>
                <a:gd name="T2" fmla="*/ 100 w 136"/>
                <a:gd name="T3" fmla="*/ 33 h 140"/>
                <a:gd name="T4" fmla="*/ 100 w 136"/>
                <a:gd name="T5" fmla="*/ 6 h 140"/>
                <a:gd name="T6" fmla="*/ 94 w 136"/>
                <a:gd name="T7" fmla="*/ 0 h 140"/>
                <a:gd name="T8" fmla="*/ 6 w 136"/>
                <a:gd name="T9" fmla="*/ 0 h 140"/>
                <a:gd name="T10" fmla="*/ 0 w 136"/>
                <a:gd name="T11" fmla="*/ 6 h 140"/>
                <a:gd name="T12" fmla="*/ 0 w 136"/>
                <a:gd name="T13" fmla="*/ 35 h 140"/>
                <a:gd name="T14" fmla="*/ 0 w 136"/>
                <a:gd name="T15" fmla="*/ 104 h 140"/>
                <a:gd name="T16" fmla="*/ 0 w 136"/>
                <a:gd name="T17" fmla="*/ 134 h 140"/>
                <a:gd name="T18" fmla="*/ 6 w 136"/>
                <a:gd name="T19" fmla="*/ 140 h 140"/>
                <a:gd name="T20" fmla="*/ 94 w 136"/>
                <a:gd name="T21" fmla="*/ 140 h 140"/>
                <a:gd name="T22" fmla="*/ 130 w 136"/>
                <a:gd name="T23" fmla="*/ 140 h 140"/>
                <a:gd name="T24" fmla="*/ 136 w 136"/>
                <a:gd name="T25" fmla="*/ 134 h 140"/>
                <a:gd name="T26" fmla="*/ 136 w 136"/>
                <a:gd name="T27" fmla="*/ 39 h 140"/>
                <a:gd name="T28" fmla="*/ 130 w 136"/>
                <a:gd name="T29" fmla="*/ 33 h 140"/>
                <a:gd name="T30" fmla="*/ 88 w 136"/>
                <a:gd name="T31" fmla="*/ 128 h 140"/>
                <a:gd name="T32" fmla="*/ 72 w 136"/>
                <a:gd name="T33" fmla="*/ 128 h 140"/>
                <a:gd name="T34" fmla="*/ 72 w 136"/>
                <a:gd name="T35" fmla="*/ 110 h 140"/>
                <a:gd name="T36" fmla="*/ 88 w 136"/>
                <a:gd name="T37" fmla="*/ 110 h 140"/>
                <a:gd name="T38" fmla="*/ 88 w 136"/>
                <a:gd name="T39" fmla="*/ 128 h 140"/>
                <a:gd name="T40" fmla="*/ 60 w 136"/>
                <a:gd name="T41" fmla="*/ 110 h 140"/>
                <a:gd name="T42" fmla="*/ 60 w 136"/>
                <a:gd name="T43" fmla="*/ 128 h 140"/>
                <a:gd name="T44" fmla="*/ 39 w 136"/>
                <a:gd name="T45" fmla="*/ 128 h 140"/>
                <a:gd name="T46" fmla="*/ 39 w 136"/>
                <a:gd name="T47" fmla="*/ 110 h 140"/>
                <a:gd name="T48" fmla="*/ 60 w 136"/>
                <a:gd name="T49" fmla="*/ 110 h 140"/>
                <a:gd name="T50" fmla="*/ 12 w 136"/>
                <a:gd name="T51" fmla="*/ 98 h 140"/>
                <a:gd name="T52" fmla="*/ 12 w 136"/>
                <a:gd name="T53" fmla="*/ 41 h 140"/>
                <a:gd name="T54" fmla="*/ 88 w 136"/>
                <a:gd name="T55" fmla="*/ 41 h 140"/>
                <a:gd name="T56" fmla="*/ 88 w 136"/>
                <a:gd name="T57" fmla="*/ 98 h 140"/>
                <a:gd name="T58" fmla="*/ 12 w 136"/>
                <a:gd name="T59" fmla="*/ 98 h 140"/>
                <a:gd name="T60" fmla="*/ 39 w 136"/>
                <a:gd name="T61" fmla="*/ 29 h 140"/>
                <a:gd name="T62" fmla="*/ 39 w 136"/>
                <a:gd name="T63" fmla="*/ 12 h 140"/>
                <a:gd name="T64" fmla="*/ 60 w 136"/>
                <a:gd name="T65" fmla="*/ 12 h 140"/>
                <a:gd name="T66" fmla="*/ 60 w 136"/>
                <a:gd name="T67" fmla="*/ 29 h 140"/>
                <a:gd name="T68" fmla="*/ 39 w 136"/>
                <a:gd name="T69" fmla="*/ 29 h 140"/>
                <a:gd name="T70" fmla="*/ 88 w 136"/>
                <a:gd name="T71" fmla="*/ 29 h 140"/>
                <a:gd name="T72" fmla="*/ 72 w 136"/>
                <a:gd name="T73" fmla="*/ 29 h 140"/>
                <a:gd name="T74" fmla="*/ 72 w 136"/>
                <a:gd name="T75" fmla="*/ 12 h 140"/>
                <a:gd name="T76" fmla="*/ 88 w 136"/>
                <a:gd name="T77" fmla="*/ 12 h 140"/>
                <a:gd name="T78" fmla="*/ 88 w 136"/>
                <a:gd name="T79" fmla="*/ 29 h 140"/>
                <a:gd name="T80" fmla="*/ 12 w 136"/>
                <a:gd name="T81" fmla="*/ 12 h 140"/>
                <a:gd name="T82" fmla="*/ 27 w 136"/>
                <a:gd name="T83" fmla="*/ 12 h 140"/>
                <a:gd name="T84" fmla="*/ 27 w 136"/>
                <a:gd name="T85" fmla="*/ 29 h 140"/>
                <a:gd name="T86" fmla="*/ 12 w 136"/>
                <a:gd name="T87" fmla="*/ 29 h 140"/>
                <a:gd name="T88" fmla="*/ 12 w 136"/>
                <a:gd name="T89" fmla="*/ 12 h 140"/>
                <a:gd name="T90" fmla="*/ 12 w 136"/>
                <a:gd name="T91" fmla="*/ 110 h 140"/>
                <a:gd name="T92" fmla="*/ 27 w 136"/>
                <a:gd name="T93" fmla="*/ 110 h 140"/>
                <a:gd name="T94" fmla="*/ 27 w 136"/>
                <a:gd name="T95" fmla="*/ 128 h 140"/>
                <a:gd name="T96" fmla="*/ 12 w 136"/>
                <a:gd name="T97" fmla="*/ 128 h 140"/>
                <a:gd name="T98" fmla="*/ 12 w 136"/>
                <a:gd name="T99" fmla="*/ 110 h 140"/>
                <a:gd name="T100" fmla="*/ 124 w 136"/>
                <a:gd name="T101" fmla="*/ 128 h 140"/>
                <a:gd name="T102" fmla="*/ 100 w 136"/>
                <a:gd name="T103" fmla="*/ 128 h 140"/>
                <a:gd name="T104" fmla="*/ 100 w 136"/>
                <a:gd name="T105" fmla="*/ 104 h 140"/>
                <a:gd name="T106" fmla="*/ 100 w 136"/>
                <a:gd name="T107" fmla="*/ 45 h 140"/>
                <a:gd name="T108" fmla="*/ 124 w 136"/>
                <a:gd name="T109" fmla="*/ 45 h 140"/>
                <a:gd name="T110" fmla="*/ 124 w 136"/>
                <a:gd name="T111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" h="140">
                  <a:moveTo>
                    <a:pt x="13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2"/>
                    <a:pt x="97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2" y="140"/>
                    <a:pt x="6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4" y="140"/>
                    <a:pt x="136" y="137"/>
                    <a:pt x="136" y="134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6"/>
                    <a:pt x="134" y="33"/>
                    <a:pt x="130" y="33"/>
                  </a:cubicBezTo>
                  <a:close/>
                  <a:moveTo>
                    <a:pt x="88" y="128"/>
                  </a:moveTo>
                  <a:cubicBezTo>
                    <a:pt x="72" y="128"/>
                    <a:pt x="72" y="128"/>
                    <a:pt x="72" y="128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8" y="110"/>
                    <a:pt x="88" y="110"/>
                    <a:pt x="88" y="110"/>
                  </a:cubicBezTo>
                  <a:lnTo>
                    <a:pt x="88" y="128"/>
                  </a:lnTo>
                  <a:close/>
                  <a:moveTo>
                    <a:pt x="60" y="110"/>
                  </a:moveTo>
                  <a:cubicBezTo>
                    <a:pt x="60" y="128"/>
                    <a:pt x="60" y="128"/>
                    <a:pt x="60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0"/>
                    <a:pt x="39" y="110"/>
                    <a:pt x="39" y="110"/>
                  </a:cubicBezTo>
                  <a:lnTo>
                    <a:pt x="60" y="110"/>
                  </a:lnTo>
                  <a:close/>
                  <a:moveTo>
                    <a:pt x="12" y="98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98"/>
                    <a:pt x="88" y="98"/>
                    <a:pt x="88" y="98"/>
                  </a:cubicBezTo>
                  <a:lnTo>
                    <a:pt x="12" y="98"/>
                  </a:lnTo>
                  <a:close/>
                  <a:moveTo>
                    <a:pt x="39" y="29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39" y="29"/>
                  </a:lnTo>
                  <a:close/>
                  <a:moveTo>
                    <a:pt x="88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88" y="12"/>
                    <a:pt x="88" y="12"/>
                    <a:pt x="88" y="12"/>
                  </a:cubicBezTo>
                  <a:lnTo>
                    <a:pt x="88" y="29"/>
                  </a:lnTo>
                  <a:close/>
                  <a:moveTo>
                    <a:pt x="12" y="12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12" y="12"/>
                  </a:lnTo>
                  <a:close/>
                  <a:moveTo>
                    <a:pt x="12" y="110"/>
                  </a:moveTo>
                  <a:cubicBezTo>
                    <a:pt x="27" y="110"/>
                    <a:pt x="27" y="110"/>
                    <a:pt x="27" y="110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12" y="128"/>
                    <a:pt x="12" y="128"/>
                    <a:pt x="12" y="128"/>
                  </a:cubicBezTo>
                  <a:lnTo>
                    <a:pt x="12" y="110"/>
                  </a:lnTo>
                  <a:close/>
                  <a:moveTo>
                    <a:pt x="124" y="12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Group 20"/>
            <p:cNvGrpSpPr/>
            <p:nvPr/>
          </p:nvGrpSpPr>
          <p:grpSpPr bwMode="auto">
            <a:xfrm>
              <a:off x="4565849" y="4337276"/>
              <a:ext cx="469839" cy="478503"/>
              <a:chOff x="0" y="0"/>
              <a:chExt cx="276" cy="281"/>
            </a:xfrm>
            <a:effectLst/>
          </p:grpSpPr>
          <p:sp>
            <p:nvSpPr>
              <p:cNvPr id="26" name="Freeform 21"/>
              <p:cNvSpPr/>
              <p:nvPr/>
            </p:nvSpPr>
            <p:spPr bwMode="auto">
              <a:xfrm>
                <a:off x="0" y="0"/>
                <a:ext cx="276" cy="203"/>
              </a:xfrm>
              <a:custGeom>
                <a:avLst/>
                <a:gdLst>
                  <a:gd name="T0" fmla="*/ 106 w 138"/>
                  <a:gd name="T1" fmla="*/ 37 h 101"/>
                  <a:gd name="T2" fmla="*/ 100 w 138"/>
                  <a:gd name="T3" fmla="*/ 38 h 101"/>
                  <a:gd name="T4" fmla="*/ 100 w 138"/>
                  <a:gd name="T5" fmla="*/ 35 h 101"/>
                  <a:gd name="T6" fmla="*/ 66 w 138"/>
                  <a:gd name="T7" fmla="*/ 0 h 101"/>
                  <a:gd name="T8" fmla="*/ 32 w 138"/>
                  <a:gd name="T9" fmla="*/ 29 h 101"/>
                  <a:gd name="T10" fmla="*/ 22 w 138"/>
                  <a:gd name="T11" fmla="*/ 30 h 101"/>
                  <a:gd name="T12" fmla="*/ 22 w 138"/>
                  <a:gd name="T13" fmla="*/ 30 h 101"/>
                  <a:gd name="T14" fmla="*/ 8 w 138"/>
                  <a:gd name="T15" fmla="*/ 51 h 101"/>
                  <a:gd name="T16" fmla="*/ 10 w 138"/>
                  <a:gd name="T17" fmla="*/ 60 h 101"/>
                  <a:gd name="T18" fmla="*/ 0 w 138"/>
                  <a:gd name="T19" fmla="*/ 79 h 101"/>
                  <a:gd name="T20" fmla="*/ 22 w 138"/>
                  <a:gd name="T21" fmla="*/ 101 h 101"/>
                  <a:gd name="T22" fmla="*/ 45 w 138"/>
                  <a:gd name="T23" fmla="*/ 101 h 101"/>
                  <a:gd name="T24" fmla="*/ 51 w 138"/>
                  <a:gd name="T25" fmla="*/ 95 h 101"/>
                  <a:gd name="T26" fmla="*/ 45 w 138"/>
                  <a:gd name="T27" fmla="*/ 89 h 101"/>
                  <a:gd name="T28" fmla="*/ 22 w 138"/>
                  <a:gd name="T29" fmla="*/ 89 h 101"/>
                  <a:gd name="T30" fmla="*/ 12 w 138"/>
                  <a:gd name="T31" fmla="*/ 79 h 101"/>
                  <a:gd name="T32" fmla="*/ 20 w 138"/>
                  <a:gd name="T33" fmla="*/ 69 h 101"/>
                  <a:gd name="T34" fmla="*/ 25 w 138"/>
                  <a:gd name="T35" fmla="*/ 65 h 101"/>
                  <a:gd name="T36" fmla="*/ 23 w 138"/>
                  <a:gd name="T37" fmla="*/ 58 h 101"/>
                  <a:gd name="T38" fmla="*/ 20 w 138"/>
                  <a:gd name="T39" fmla="*/ 51 h 101"/>
                  <a:gd name="T40" fmla="*/ 26 w 138"/>
                  <a:gd name="T41" fmla="*/ 41 h 101"/>
                  <a:gd name="T42" fmla="*/ 26 w 138"/>
                  <a:gd name="T43" fmla="*/ 41 h 101"/>
                  <a:gd name="T44" fmla="*/ 35 w 138"/>
                  <a:gd name="T45" fmla="*/ 42 h 101"/>
                  <a:gd name="T46" fmla="*/ 41 w 138"/>
                  <a:gd name="T47" fmla="*/ 42 h 101"/>
                  <a:gd name="T48" fmla="*/ 43 w 138"/>
                  <a:gd name="T49" fmla="*/ 36 h 101"/>
                  <a:gd name="T50" fmla="*/ 43 w 138"/>
                  <a:gd name="T51" fmla="*/ 35 h 101"/>
                  <a:gd name="T52" fmla="*/ 43 w 138"/>
                  <a:gd name="T53" fmla="*/ 35 h 101"/>
                  <a:gd name="T54" fmla="*/ 66 w 138"/>
                  <a:gd name="T55" fmla="*/ 12 h 101"/>
                  <a:gd name="T56" fmla="*/ 88 w 138"/>
                  <a:gd name="T57" fmla="*/ 35 h 101"/>
                  <a:gd name="T58" fmla="*/ 84 w 138"/>
                  <a:gd name="T59" fmla="*/ 46 h 101"/>
                  <a:gd name="T60" fmla="*/ 86 w 138"/>
                  <a:gd name="T61" fmla="*/ 54 h 101"/>
                  <a:gd name="T62" fmla="*/ 93 w 138"/>
                  <a:gd name="T63" fmla="*/ 54 h 101"/>
                  <a:gd name="T64" fmla="*/ 106 w 138"/>
                  <a:gd name="T65" fmla="*/ 49 h 101"/>
                  <a:gd name="T66" fmla="*/ 126 w 138"/>
                  <a:gd name="T67" fmla="*/ 69 h 101"/>
                  <a:gd name="T68" fmla="*/ 106 w 138"/>
                  <a:gd name="T69" fmla="*/ 89 h 101"/>
                  <a:gd name="T70" fmla="*/ 93 w 138"/>
                  <a:gd name="T71" fmla="*/ 89 h 101"/>
                  <a:gd name="T72" fmla="*/ 87 w 138"/>
                  <a:gd name="T73" fmla="*/ 95 h 101"/>
                  <a:gd name="T74" fmla="*/ 93 w 138"/>
                  <a:gd name="T75" fmla="*/ 101 h 101"/>
                  <a:gd name="T76" fmla="*/ 106 w 138"/>
                  <a:gd name="T77" fmla="*/ 101 h 101"/>
                  <a:gd name="T78" fmla="*/ 138 w 138"/>
                  <a:gd name="T79" fmla="*/ 69 h 101"/>
                  <a:gd name="T80" fmla="*/ 106 w 138"/>
                  <a:gd name="T81" fmla="*/ 3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8" h="101">
                    <a:moveTo>
                      <a:pt x="106" y="37"/>
                    </a:moveTo>
                    <a:cubicBezTo>
                      <a:pt x="104" y="37"/>
                      <a:pt x="102" y="37"/>
                      <a:pt x="100" y="38"/>
                    </a:cubicBezTo>
                    <a:cubicBezTo>
                      <a:pt x="100" y="37"/>
                      <a:pt x="100" y="36"/>
                      <a:pt x="100" y="35"/>
                    </a:cubicBezTo>
                    <a:cubicBezTo>
                      <a:pt x="100" y="16"/>
                      <a:pt x="84" y="0"/>
                      <a:pt x="66" y="0"/>
                    </a:cubicBezTo>
                    <a:cubicBezTo>
                      <a:pt x="49" y="0"/>
                      <a:pt x="35" y="13"/>
                      <a:pt x="32" y="29"/>
                    </a:cubicBezTo>
                    <a:cubicBezTo>
                      <a:pt x="28" y="28"/>
                      <a:pt x="25" y="29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13" y="33"/>
                      <a:pt x="8" y="42"/>
                      <a:pt x="8" y="51"/>
                    </a:cubicBezTo>
                    <a:cubicBezTo>
                      <a:pt x="8" y="54"/>
                      <a:pt x="8" y="57"/>
                      <a:pt x="10" y="60"/>
                    </a:cubicBezTo>
                    <a:cubicBezTo>
                      <a:pt x="4" y="64"/>
                      <a:pt x="0" y="71"/>
                      <a:pt x="0" y="79"/>
                    </a:cubicBezTo>
                    <a:cubicBezTo>
                      <a:pt x="0" y="91"/>
                      <a:pt x="10" y="101"/>
                      <a:pt x="22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8" y="101"/>
                      <a:pt x="51" y="98"/>
                      <a:pt x="51" y="95"/>
                    </a:cubicBezTo>
                    <a:cubicBezTo>
                      <a:pt x="51" y="92"/>
                      <a:pt x="48" y="89"/>
                      <a:pt x="45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16" y="89"/>
                      <a:pt x="12" y="84"/>
                      <a:pt x="12" y="79"/>
                    </a:cubicBezTo>
                    <a:cubicBezTo>
                      <a:pt x="12" y="74"/>
                      <a:pt x="16" y="70"/>
                      <a:pt x="20" y="69"/>
                    </a:cubicBezTo>
                    <a:cubicBezTo>
                      <a:pt x="23" y="69"/>
                      <a:pt x="25" y="67"/>
                      <a:pt x="25" y="65"/>
                    </a:cubicBezTo>
                    <a:cubicBezTo>
                      <a:pt x="26" y="62"/>
                      <a:pt x="25" y="60"/>
                      <a:pt x="23" y="58"/>
                    </a:cubicBezTo>
                    <a:cubicBezTo>
                      <a:pt x="21" y="57"/>
                      <a:pt x="20" y="54"/>
                      <a:pt x="20" y="51"/>
                    </a:cubicBezTo>
                    <a:cubicBezTo>
                      <a:pt x="20" y="47"/>
                      <a:pt x="22" y="43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40"/>
                      <a:pt x="32" y="40"/>
                      <a:pt x="35" y="42"/>
                    </a:cubicBezTo>
                    <a:cubicBezTo>
                      <a:pt x="36" y="43"/>
                      <a:pt x="39" y="43"/>
                      <a:pt x="41" y="42"/>
                    </a:cubicBezTo>
                    <a:cubicBezTo>
                      <a:pt x="43" y="41"/>
                      <a:pt x="44" y="39"/>
                      <a:pt x="43" y="36"/>
                    </a:cubicBezTo>
                    <a:cubicBezTo>
                      <a:pt x="43" y="36"/>
                      <a:pt x="43" y="36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22"/>
                      <a:pt x="53" y="12"/>
                      <a:pt x="66" y="12"/>
                    </a:cubicBezTo>
                    <a:cubicBezTo>
                      <a:pt x="78" y="12"/>
                      <a:pt x="88" y="22"/>
                      <a:pt x="88" y="35"/>
                    </a:cubicBezTo>
                    <a:cubicBezTo>
                      <a:pt x="88" y="39"/>
                      <a:pt x="87" y="43"/>
                      <a:pt x="84" y="46"/>
                    </a:cubicBezTo>
                    <a:cubicBezTo>
                      <a:pt x="83" y="49"/>
                      <a:pt x="83" y="52"/>
                      <a:pt x="86" y="54"/>
                    </a:cubicBezTo>
                    <a:cubicBezTo>
                      <a:pt x="88" y="56"/>
                      <a:pt x="91" y="56"/>
                      <a:pt x="93" y="54"/>
                    </a:cubicBezTo>
                    <a:cubicBezTo>
                      <a:pt x="96" y="52"/>
                      <a:pt x="100" y="49"/>
                      <a:pt x="106" y="49"/>
                    </a:cubicBezTo>
                    <a:cubicBezTo>
                      <a:pt x="117" y="49"/>
                      <a:pt x="126" y="58"/>
                      <a:pt x="126" y="69"/>
                    </a:cubicBezTo>
                    <a:cubicBezTo>
                      <a:pt x="126" y="80"/>
                      <a:pt x="117" y="89"/>
                      <a:pt x="106" y="89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90" y="89"/>
                      <a:pt x="87" y="92"/>
                      <a:pt x="87" y="95"/>
                    </a:cubicBezTo>
                    <a:cubicBezTo>
                      <a:pt x="87" y="98"/>
                      <a:pt x="90" y="101"/>
                      <a:pt x="93" y="101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24" y="101"/>
                      <a:pt x="138" y="87"/>
                      <a:pt x="138" y="69"/>
                    </a:cubicBezTo>
                    <a:cubicBezTo>
                      <a:pt x="138" y="51"/>
                      <a:pt x="124" y="37"/>
                      <a:pt x="10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2"/>
              <p:cNvSpPr/>
              <p:nvPr/>
            </p:nvSpPr>
            <p:spPr bwMode="auto">
              <a:xfrm>
                <a:off x="84" y="115"/>
                <a:ext cx="108" cy="166"/>
              </a:xfrm>
              <a:custGeom>
                <a:avLst/>
                <a:gdLst>
                  <a:gd name="T0" fmla="*/ 43 w 54"/>
                  <a:gd name="T1" fmla="*/ 53 h 83"/>
                  <a:gd name="T2" fmla="*/ 33 w 54"/>
                  <a:gd name="T3" fmla="*/ 63 h 83"/>
                  <a:gd name="T4" fmla="*/ 33 w 54"/>
                  <a:gd name="T5" fmla="*/ 6 h 83"/>
                  <a:gd name="T6" fmla="*/ 27 w 54"/>
                  <a:gd name="T7" fmla="*/ 0 h 83"/>
                  <a:gd name="T8" fmla="*/ 21 w 54"/>
                  <a:gd name="T9" fmla="*/ 6 h 83"/>
                  <a:gd name="T10" fmla="*/ 21 w 54"/>
                  <a:gd name="T11" fmla="*/ 63 h 83"/>
                  <a:gd name="T12" fmla="*/ 11 w 54"/>
                  <a:gd name="T13" fmla="*/ 53 h 83"/>
                  <a:gd name="T14" fmla="*/ 2 w 54"/>
                  <a:gd name="T15" fmla="*/ 53 h 83"/>
                  <a:gd name="T16" fmla="*/ 2 w 54"/>
                  <a:gd name="T17" fmla="*/ 61 h 83"/>
                  <a:gd name="T18" fmla="*/ 23 w 54"/>
                  <a:gd name="T19" fmla="*/ 82 h 83"/>
                  <a:gd name="T20" fmla="*/ 27 w 54"/>
                  <a:gd name="T21" fmla="*/ 83 h 83"/>
                  <a:gd name="T22" fmla="*/ 31 w 54"/>
                  <a:gd name="T23" fmla="*/ 82 h 83"/>
                  <a:gd name="T24" fmla="*/ 52 w 54"/>
                  <a:gd name="T25" fmla="*/ 61 h 83"/>
                  <a:gd name="T26" fmla="*/ 52 w 54"/>
                  <a:gd name="T27" fmla="*/ 53 h 83"/>
                  <a:gd name="T28" fmla="*/ 43 w 54"/>
                  <a:gd name="T29" fmla="*/ 5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83">
                    <a:moveTo>
                      <a:pt x="43" y="53"/>
                    </a:move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2"/>
                      <a:pt x="30" y="0"/>
                      <a:pt x="27" y="0"/>
                    </a:cubicBezTo>
                    <a:cubicBezTo>
                      <a:pt x="24" y="0"/>
                      <a:pt x="21" y="2"/>
                      <a:pt x="21" y="6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8" y="50"/>
                      <a:pt x="5" y="50"/>
                      <a:pt x="2" y="53"/>
                    </a:cubicBezTo>
                    <a:cubicBezTo>
                      <a:pt x="0" y="55"/>
                      <a:pt x="0" y="59"/>
                      <a:pt x="2" y="61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3"/>
                      <a:pt x="25" y="83"/>
                      <a:pt x="27" y="83"/>
                    </a:cubicBezTo>
                    <a:cubicBezTo>
                      <a:pt x="28" y="83"/>
                      <a:pt x="30" y="83"/>
                      <a:pt x="31" y="82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4" y="59"/>
                      <a:pt x="54" y="55"/>
                      <a:pt x="52" y="53"/>
                    </a:cubicBezTo>
                    <a:cubicBezTo>
                      <a:pt x="49" y="50"/>
                      <a:pt x="45" y="50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5888593" y="5669040"/>
              <a:ext cx="414813" cy="440393"/>
            </a:xfrm>
            <a:custGeom>
              <a:avLst/>
              <a:gdLst>
                <a:gd name="T0" fmla="*/ 111 w 132"/>
                <a:gd name="T1" fmla="*/ 56 h 140"/>
                <a:gd name="T2" fmla="*/ 103 w 132"/>
                <a:gd name="T3" fmla="*/ 56 h 140"/>
                <a:gd name="T4" fmla="*/ 103 w 132"/>
                <a:gd name="T5" fmla="*/ 37 h 140"/>
                <a:gd name="T6" fmla="*/ 66 w 132"/>
                <a:gd name="T7" fmla="*/ 0 h 140"/>
                <a:gd name="T8" fmla="*/ 29 w 132"/>
                <a:gd name="T9" fmla="*/ 37 h 140"/>
                <a:gd name="T10" fmla="*/ 29 w 132"/>
                <a:gd name="T11" fmla="*/ 55 h 140"/>
                <a:gd name="T12" fmla="*/ 21 w 132"/>
                <a:gd name="T13" fmla="*/ 55 h 140"/>
                <a:gd name="T14" fmla="*/ 0 w 132"/>
                <a:gd name="T15" fmla="*/ 76 h 140"/>
                <a:gd name="T16" fmla="*/ 21 w 132"/>
                <a:gd name="T17" fmla="*/ 97 h 140"/>
                <a:gd name="T18" fmla="*/ 41 w 132"/>
                <a:gd name="T19" fmla="*/ 97 h 140"/>
                <a:gd name="T20" fmla="*/ 41 w 132"/>
                <a:gd name="T21" fmla="*/ 57 h 140"/>
                <a:gd name="T22" fmla="*/ 41 w 132"/>
                <a:gd name="T23" fmla="*/ 55 h 140"/>
                <a:gd name="T24" fmla="*/ 41 w 132"/>
                <a:gd name="T25" fmla="*/ 37 h 140"/>
                <a:gd name="T26" fmla="*/ 66 w 132"/>
                <a:gd name="T27" fmla="*/ 12 h 140"/>
                <a:gd name="T28" fmla="*/ 91 w 132"/>
                <a:gd name="T29" fmla="*/ 37 h 140"/>
                <a:gd name="T30" fmla="*/ 91 w 132"/>
                <a:gd name="T31" fmla="*/ 56 h 140"/>
                <a:gd name="T32" fmla="*/ 91 w 132"/>
                <a:gd name="T33" fmla="*/ 59 h 140"/>
                <a:gd name="T34" fmla="*/ 91 w 132"/>
                <a:gd name="T35" fmla="*/ 92 h 140"/>
                <a:gd name="T36" fmla="*/ 91 w 132"/>
                <a:gd name="T37" fmla="*/ 98 h 140"/>
                <a:gd name="T38" fmla="*/ 91 w 132"/>
                <a:gd name="T39" fmla="*/ 109 h 140"/>
                <a:gd name="T40" fmla="*/ 81 w 132"/>
                <a:gd name="T41" fmla="*/ 119 h 140"/>
                <a:gd name="T42" fmla="*/ 79 w 132"/>
                <a:gd name="T43" fmla="*/ 119 h 140"/>
                <a:gd name="T44" fmla="*/ 66 w 132"/>
                <a:gd name="T45" fmla="*/ 110 h 140"/>
                <a:gd name="T46" fmla="*/ 51 w 132"/>
                <a:gd name="T47" fmla="*/ 125 h 140"/>
                <a:gd name="T48" fmla="*/ 66 w 132"/>
                <a:gd name="T49" fmla="*/ 140 h 140"/>
                <a:gd name="T50" fmla="*/ 79 w 132"/>
                <a:gd name="T51" fmla="*/ 131 h 140"/>
                <a:gd name="T52" fmla="*/ 81 w 132"/>
                <a:gd name="T53" fmla="*/ 131 h 140"/>
                <a:gd name="T54" fmla="*/ 103 w 132"/>
                <a:gd name="T55" fmla="*/ 109 h 140"/>
                <a:gd name="T56" fmla="*/ 103 w 132"/>
                <a:gd name="T57" fmla="*/ 98 h 140"/>
                <a:gd name="T58" fmla="*/ 111 w 132"/>
                <a:gd name="T59" fmla="*/ 98 h 140"/>
                <a:gd name="T60" fmla="*/ 132 w 132"/>
                <a:gd name="T61" fmla="*/ 77 h 140"/>
                <a:gd name="T62" fmla="*/ 111 w 132"/>
                <a:gd name="T63" fmla="*/ 56 h 140"/>
                <a:gd name="T64" fmla="*/ 29 w 132"/>
                <a:gd name="T65" fmla="*/ 85 h 140"/>
                <a:gd name="T66" fmla="*/ 21 w 132"/>
                <a:gd name="T67" fmla="*/ 85 h 140"/>
                <a:gd name="T68" fmla="*/ 12 w 132"/>
                <a:gd name="T69" fmla="*/ 76 h 140"/>
                <a:gd name="T70" fmla="*/ 21 w 132"/>
                <a:gd name="T71" fmla="*/ 67 h 140"/>
                <a:gd name="T72" fmla="*/ 29 w 132"/>
                <a:gd name="T73" fmla="*/ 67 h 140"/>
                <a:gd name="T74" fmla="*/ 29 w 132"/>
                <a:gd name="T75" fmla="*/ 85 h 140"/>
                <a:gd name="T76" fmla="*/ 111 w 132"/>
                <a:gd name="T77" fmla="*/ 86 h 140"/>
                <a:gd name="T78" fmla="*/ 103 w 132"/>
                <a:gd name="T79" fmla="*/ 86 h 140"/>
                <a:gd name="T80" fmla="*/ 103 w 132"/>
                <a:gd name="T81" fmla="*/ 68 h 140"/>
                <a:gd name="T82" fmla="*/ 111 w 132"/>
                <a:gd name="T83" fmla="*/ 68 h 140"/>
                <a:gd name="T84" fmla="*/ 120 w 132"/>
                <a:gd name="T85" fmla="*/ 77 h 140"/>
                <a:gd name="T86" fmla="*/ 111 w 132"/>
                <a:gd name="T87" fmla="*/ 8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140">
                  <a:moveTo>
                    <a:pt x="111" y="56"/>
                  </a:moveTo>
                  <a:cubicBezTo>
                    <a:pt x="103" y="56"/>
                    <a:pt x="103" y="56"/>
                    <a:pt x="103" y="5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16"/>
                    <a:pt x="86" y="0"/>
                    <a:pt x="66" y="0"/>
                  </a:cubicBezTo>
                  <a:cubicBezTo>
                    <a:pt x="46" y="0"/>
                    <a:pt x="29" y="16"/>
                    <a:pt x="29" y="37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9" y="55"/>
                    <a:pt x="0" y="65"/>
                    <a:pt x="0" y="76"/>
                  </a:cubicBezTo>
                  <a:cubicBezTo>
                    <a:pt x="0" y="88"/>
                    <a:pt x="9" y="97"/>
                    <a:pt x="2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23"/>
                    <a:pt x="52" y="12"/>
                    <a:pt x="66" y="12"/>
                  </a:cubicBezTo>
                  <a:cubicBezTo>
                    <a:pt x="80" y="12"/>
                    <a:pt x="91" y="23"/>
                    <a:pt x="91" y="37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14"/>
                    <a:pt x="86" y="119"/>
                    <a:pt x="81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7" y="114"/>
                    <a:pt x="72" y="110"/>
                    <a:pt x="66" y="110"/>
                  </a:cubicBezTo>
                  <a:cubicBezTo>
                    <a:pt x="58" y="110"/>
                    <a:pt x="51" y="117"/>
                    <a:pt x="51" y="125"/>
                  </a:cubicBezTo>
                  <a:cubicBezTo>
                    <a:pt x="51" y="133"/>
                    <a:pt x="58" y="140"/>
                    <a:pt x="66" y="140"/>
                  </a:cubicBezTo>
                  <a:cubicBezTo>
                    <a:pt x="72" y="140"/>
                    <a:pt x="77" y="136"/>
                    <a:pt x="79" y="131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93" y="131"/>
                    <a:pt x="103" y="121"/>
                    <a:pt x="103" y="109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23" y="98"/>
                    <a:pt x="132" y="89"/>
                    <a:pt x="132" y="77"/>
                  </a:cubicBezTo>
                  <a:cubicBezTo>
                    <a:pt x="132" y="66"/>
                    <a:pt x="123" y="56"/>
                    <a:pt x="111" y="56"/>
                  </a:cubicBezTo>
                  <a:close/>
                  <a:moveTo>
                    <a:pt x="29" y="85"/>
                  </a:moveTo>
                  <a:cubicBezTo>
                    <a:pt x="21" y="85"/>
                    <a:pt x="21" y="85"/>
                    <a:pt x="21" y="85"/>
                  </a:cubicBezTo>
                  <a:cubicBezTo>
                    <a:pt x="16" y="85"/>
                    <a:pt x="12" y="81"/>
                    <a:pt x="12" y="76"/>
                  </a:cubicBezTo>
                  <a:cubicBezTo>
                    <a:pt x="12" y="71"/>
                    <a:pt x="16" y="67"/>
                    <a:pt x="21" y="67"/>
                  </a:cubicBezTo>
                  <a:cubicBezTo>
                    <a:pt x="29" y="67"/>
                    <a:pt x="29" y="67"/>
                    <a:pt x="29" y="67"/>
                  </a:cubicBezTo>
                  <a:lnTo>
                    <a:pt x="29" y="85"/>
                  </a:lnTo>
                  <a:close/>
                  <a:moveTo>
                    <a:pt x="111" y="86"/>
                  </a:moveTo>
                  <a:cubicBezTo>
                    <a:pt x="103" y="86"/>
                    <a:pt x="103" y="86"/>
                    <a:pt x="103" y="86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16" y="68"/>
                    <a:pt x="120" y="72"/>
                    <a:pt x="120" y="77"/>
                  </a:cubicBezTo>
                  <a:cubicBezTo>
                    <a:pt x="120" y="82"/>
                    <a:pt x="116" y="86"/>
                    <a:pt x="111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4"/>
            <p:cNvGrpSpPr/>
            <p:nvPr/>
          </p:nvGrpSpPr>
          <p:grpSpPr bwMode="auto">
            <a:xfrm>
              <a:off x="7198639" y="4371151"/>
              <a:ext cx="410580" cy="351467"/>
              <a:chOff x="0" y="0"/>
              <a:chExt cx="280" cy="240"/>
            </a:xfrm>
            <a:effectLst/>
          </p:grpSpPr>
          <p:sp>
            <p:nvSpPr>
              <p:cNvPr id="24" name="Freeform 25"/>
              <p:cNvSpPr>
                <a:spLocks noEditPoints="1"/>
              </p:cNvSpPr>
              <p:nvPr/>
            </p:nvSpPr>
            <p:spPr bwMode="auto">
              <a:xfrm>
                <a:off x="0" y="0"/>
                <a:ext cx="280" cy="240"/>
              </a:xfrm>
              <a:custGeom>
                <a:avLst/>
                <a:gdLst>
                  <a:gd name="T0" fmla="*/ 122 w 140"/>
                  <a:gd name="T1" fmla="*/ 20 h 120"/>
                  <a:gd name="T2" fmla="*/ 100 w 140"/>
                  <a:gd name="T3" fmla="*/ 20 h 120"/>
                  <a:gd name="T4" fmla="*/ 100 w 140"/>
                  <a:gd name="T5" fmla="*/ 18 h 120"/>
                  <a:gd name="T6" fmla="*/ 100 w 140"/>
                  <a:gd name="T7" fmla="*/ 15 h 120"/>
                  <a:gd name="T8" fmla="*/ 85 w 140"/>
                  <a:gd name="T9" fmla="*/ 0 h 120"/>
                  <a:gd name="T10" fmla="*/ 70 w 140"/>
                  <a:gd name="T11" fmla="*/ 0 h 120"/>
                  <a:gd name="T12" fmla="*/ 56 w 140"/>
                  <a:gd name="T13" fmla="*/ 15 h 120"/>
                  <a:gd name="T14" fmla="*/ 56 w 140"/>
                  <a:gd name="T15" fmla="*/ 20 h 120"/>
                  <a:gd name="T16" fmla="*/ 18 w 140"/>
                  <a:gd name="T17" fmla="*/ 20 h 120"/>
                  <a:gd name="T18" fmla="*/ 0 w 140"/>
                  <a:gd name="T19" fmla="*/ 38 h 120"/>
                  <a:gd name="T20" fmla="*/ 0 w 140"/>
                  <a:gd name="T21" fmla="*/ 101 h 120"/>
                  <a:gd name="T22" fmla="*/ 18 w 140"/>
                  <a:gd name="T23" fmla="*/ 120 h 120"/>
                  <a:gd name="T24" fmla="*/ 122 w 140"/>
                  <a:gd name="T25" fmla="*/ 120 h 120"/>
                  <a:gd name="T26" fmla="*/ 140 w 140"/>
                  <a:gd name="T27" fmla="*/ 101 h 120"/>
                  <a:gd name="T28" fmla="*/ 140 w 140"/>
                  <a:gd name="T29" fmla="*/ 38 h 120"/>
                  <a:gd name="T30" fmla="*/ 122 w 140"/>
                  <a:gd name="T31" fmla="*/ 20 h 120"/>
                  <a:gd name="T32" fmla="*/ 12 w 140"/>
                  <a:gd name="T33" fmla="*/ 101 h 120"/>
                  <a:gd name="T34" fmla="*/ 12 w 140"/>
                  <a:gd name="T35" fmla="*/ 38 h 120"/>
                  <a:gd name="T36" fmla="*/ 18 w 140"/>
                  <a:gd name="T37" fmla="*/ 32 h 120"/>
                  <a:gd name="T38" fmla="*/ 33 w 140"/>
                  <a:gd name="T39" fmla="*/ 32 h 120"/>
                  <a:gd name="T40" fmla="*/ 33 w 140"/>
                  <a:gd name="T41" fmla="*/ 108 h 120"/>
                  <a:gd name="T42" fmla="*/ 18 w 140"/>
                  <a:gd name="T43" fmla="*/ 108 h 120"/>
                  <a:gd name="T44" fmla="*/ 12 w 140"/>
                  <a:gd name="T45" fmla="*/ 101 h 120"/>
                  <a:gd name="T46" fmla="*/ 128 w 140"/>
                  <a:gd name="T47" fmla="*/ 101 h 120"/>
                  <a:gd name="T48" fmla="*/ 122 w 140"/>
                  <a:gd name="T49" fmla="*/ 108 h 120"/>
                  <a:gd name="T50" fmla="*/ 45 w 140"/>
                  <a:gd name="T51" fmla="*/ 108 h 120"/>
                  <a:gd name="T52" fmla="*/ 45 w 140"/>
                  <a:gd name="T53" fmla="*/ 32 h 120"/>
                  <a:gd name="T54" fmla="*/ 56 w 140"/>
                  <a:gd name="T55" fmla="*/ 32 h 120"/>
                  <a:gd name="T56" fmla="*/ 99 w 140"/>
                  <a:gd name="T57" fmla="*/ 32 h 120"/>
                  <a:gd name="T58" fmla="*/ 122 w 140"/>
                  <a:gd name="T59" fmla="*/ 32 h 120"/>
                  <a:gd name="T60" fmla="*/ 128 w 140"/>
                  <a:gd name="T61" fmla="*/ 38 h 120"/>
                  <a:gd name="T62" fmla="*/ 128 w 140"/>
                  <a:gd name="T63" fmla="*/ 10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0" h="120">
                    <a:moveTo>
                      <a:pt x="122" y="20"/>
                    </a:move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6"/>
                      <a:pt x="93" y="0"/>
                      <a:pt x="85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2" y="0"/>
                      <a:pt x="56" y="6"/>
                      <a:pt x="56" y="15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8" y="20"/>
                      <a:pt x="0" y="28"/>
                      <a:pt x="0" y="38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2"/>
                      <a:pt x="8" y="120"/>
                      <a:pt x="18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32" y="120"/>
                      <a:pt x="140" y="111"/>
                      <a:pt x="140" y="101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40" y="28"/>
                      <a:pt x="132" y="20"/>
                      <a:pt x="122" y="20"/>
                    </a:cubicBezTo>
                    <a:close/>
                    <a:moveTo>
                      <a:pt x="12" y="101"/>
                    </a:move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4"/>
                      <a:pt x="15" y="32"/>
                      <a:pt x="18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18" y="108"/>
                      <a:pt x="18" y="108"/>
                      <a:pt x="18" y="108"/>
                    </a:cubicBezTo>
                    <a:cubicBezTo>
                      <a:pt x="14" y="108"/>
                      <a:pt x="12" y="105"/>
                      <a:pt x="12" y="101"/>
                    </a:cubicBezTo>
                    <a:close/>
                    <a:moveTo>
                      <a:pt x="128" y="101"/>
                    </a:moveTo>
                    <a:cubicBezTo>
                      <a:pt x="128" y="105"/>
                      <a:pt x="125" y="108"/>
                      <a:pt x="122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5" y="32"/>
                      <a:pt x="128" y="34"/>
                      <a:pt x="128" y="38"/>
                    </a:cubicBezTo>
                    <a:lnTo>
                      <a:pt x="128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6"/>
              <p:cNvSpPr>
                <a:spLocks noEditPoints="1"/>
              </p:cNvSpPr>
              <p:nvPr/>
            </p:nvSpPr>
            <p:spPr bwMode="auto">
              <a:xfrm>
                <a:off x="112" y="100"/>
                <a:ext cx="88" cy="88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2 h 44"/>
                  <a:gd name="T12" fmla="*/ 12 w 44"/>
                  <a:gd name="T13" fmla="*/ 22 h 44"/>
                  <a:gd name="T14" fmla="*/ 22 w 44"/>
                  <a:gd name="T15" fmla="*/ 12 h 44"/>
                  <a:gd name="T16" fmla="*/ 32 w 44"/>
                  <a:gd name="T17" fmla="*/ 22 h 44"/>
                  <a:gd name="T18" fmla="*/ 22 w 44"/>
                  <a:gd name="T1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2"/>
                    </a:moveTo>
                    <a:cubicBezTo>
                      <a:pt x="16" y="32"/>
                      <a:pt x="12" y="27"/>
                      <a:pt x="12" y="22"/>
                    </a:cubicBezTo>
                    <a:cubicBezTo>
                      <a:pt x="12" y="16"/>
                      <a:pt x="16" y="12"/>
                      <a:pt x="22" y="12"/>
                    </a:cubicBezTo>
                    <a:cubicBezTo>
                      <a:pt x="27" y="12"/>
                      <a:pt x="32" y="16"/>
                      <a:pt x="32" y="22"/>
                    </a:cubicBezTo>
                    <a:cubicBezTo>
                      <a:pt x="32" y="27"/>
                      <a:pt x="27" y="32"/>
                      <a:pt x="2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5941503" y="4424084"/>
              <a:ext cx="308993" cy="287949"/>
            </a:xfrm>
            <a:custGeom>
              <a:avLst/>
              <a:gdLst>
                <a:gd name="T0" fmla="*/ 138 w 142"/>
                <a:gd name="T1" fmla="*/ 47 h 133"/>
                <a:gd name="T2" fmla="*/ 114 w 142"/>
                <a:gd name="T3" fmla="*/ 30 h 133"/>
                <a:gd name="T4" fmla="*/ 114 w 142"/>
                <a:gd name="T5" fmla="*/ 12 h 133"/>
                <a:gd name="T6" fmla="*/ 108 w 142"/>
                <a:gd name="T7" fmla="*/ 6 h 133"/>
                <a:gd name="T8" fmla="*/ 104 w 142"/>
                <a:gd name="T9" fmla="*/ 6 h 133"/>
                <a:gd name="T10" fmla="*/ 98 w 142"/>
                <a:gd name="T11" fmla="*/ 12 h 133"/>
                <a:gd name="T12" fmla="*/ 98 w 142"/>
                <a:gd name="T13" fmla="*/ 18 h 133"/>
                <a:gd name="T14" fmla="*/ 74 w 142"/>
                <a:gd name="T15" fmla="*/ 2 h 133"/>
                <a:gd name="T16" fmla="*/ 68 w 142"/>
                <a:gd name="T17" fmla="*/ 2 h 133"/>
                <a:gd name="T18" fmla="*/ 4 w 142"/>
                <a:gd name="T19" fmla="*/ 47 h 133"/>
                <a:gd name="T20" fmla="*/ 2 w 142"/>
                <a:gd name="T21" fmla="*/ 56 h 133"/>
                <a:gd name="T22" fmla="*/ 10 w 142"/>
                <a:gd name="T23" fmla="*/ 57 h 133"/>
                <a:gd name="T24" fmla="*/ 17 w 142"/>
                <a:gd name="T25" fmla="*/ 52 h 133"/>
                <a:gd name="T26" fmla="*/ 17 w 142"/>
                <a:gd name="T27" fmla="*/ 123 h 133"/>
                <a:gd name="T28" fmla="*/ 27 w 142"/>
                <a:gd name="T29" fmla="*/ 133 h 133"/>
                <a:gd name="T30" fmla="*/ 115 w 142"/>
                <a:gd name="T31" fmla="*/ 133 h 133"/>
                <a:gd name="T32" fmla="*/ 125 w 142"/>
                <a:gd name="T33" fmla="*/ 123 h 133"/>
                <a:gd name="T34" fmla="*/ 125 w 142"/>
                <a:gd name="T35" fmla="*/ 52 h 133"/>
                <a:gd name="T36" fmla="*/ 132 w 142"/>
                <a:gd name="T37" fmla="*/ 57 h 133"/>
                <a:gd name="T38" fmla="*/ 135 w 142"/>
                <a:gd name="T39" fmla="*/ 58 h 133"/>
                <a:gd name="T40" fmla="*/ 140 w 142"/>
                <a:gd name="T41" fmla="*/ 56 h 133"/>
                <a:gd name="T42" fmla="*/ 138 w 142"/>
                <a:gd name="T43" fmla="*/ 47 h 133"/>
                <a:gd name="T44" fmla="*/ 83 w 142"/>
                <a:gd name="T45" fmla="*/ 121 h 133"/>
                <a:gd name="T46" fmla="*/ 59 w 142"/>
                <a:gd name="T47" fmla="*/ 121 h 133"/>
                <a:gd name="T48" fmla="*/ 59 w 142"/>
                <a:gd name="T49" fmla="*/ 84 h 133"/>
                <a:gd name="T50" fmla="*/ 83 w 142"/>
                <a:gd name="T51" fmla="*/ 84 h 133"/>
                <a:gd name="T52" fmla="*/ 83 w 142"/>
                <a:gd name="T53" fmla="*/ 121 h 133"/>
                <a:gd name="T54" fmla="*/ 113 w 142"/>
                <a:gd name="T55" fmla="*/ 121 h 133"/>
                <a:gd name="T56" fmla="*/ 95 w 142"/>
                <a:gd name="T57" fmla="*/ 121 h 133"/>
                <a:gd name="T58" fmla="*/ 95 w 142"/>
                <a:gd name="T59" fmla="*/ 82 h 133"/>
                <a:gd name="T60" fmla="*/ 85 w 142"/>
                <a:gd name="T61" fmla="*/ 72 h 133"/>
                <a:gd name="T62" fmla="*/ 57 w 142"/>
                <a:gd name="T63" fmla="*/ 72 h 133"/>
                <a:gd name="T64" fmla="*/ 47 w 142"/>
                <a:gd name="T65" fmla="*/ 82 h 133"/>
                <a:gd name="T66" fmla="*/ 47 w 142"/>
                <a:gd name="T67" fmla="*/ 121 h 133"/>
                <a:gd name="T68" fmla="*/ 29 w 142"/>
                <a:gd name="T69" fmla="*/ 121 h 133"/>
                <a:gd name="T70" fmla="*/ 29 w 142"/>
                <a:gd name="T71" fmla="*/ 44 h 133"/>
                <a:gd name="T72" fmla="*/ 71 w 142"/>
                <a:gd name="T73" fmla="*/ 14 h 133"/>
                <a:gd name="T74" fmla="*/ 113 w 142"/>
                <a:gd name="T75" fmla="*/ 44 h 133"/>
                <a:gd name="T76" fmla="*/ 113 w 142"/>
                <a:gd name="T77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2" h="133">
                  <a:moveTo>
                    <a:pt x="138" y="47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9"/>
                    <a:pt x="111" y="6"/>
                    <a:pt x="108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0" y="6"/>
                    <a:pt x="98" y="9"/>
                    <a:pt x="98" y="12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1" y="49"/>
                    <a:pt x="0" y="53"/>
                    <a:pt x="2" y="56"/>
                  </a:cubicBezTo>
                  <a:cubicBezTo>
                    <a:pt x="4" y="58"/>
                    <a:pt x="8" y="59"/>
                    <a:pt x="10" y="57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9"/>
                    <a:pt x="21" y="133"/>
                    <a:pt x="27" y="133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21" y="133"/>
                    <a:pt x="125" y="129"/>
                    <a:pt x="125" y="123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3" y="58"/>
                    <a:pt x="134" y="58"/>
                    <a:pt x="135" y="58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2" y="53"/>
                    <a:pt x="141" y="49"/>
                    <a:pt x="138" y="47"/>
                  </a:cubicBezTo>
                  <a:close/>
                  <a:moveTo>
                    <a:pt x="83" y="121"/>
                  </a:moveTo>
                  <a:cubicBezTo>
                    <a:pt x="59" y="121"/>
                    <a:pt x="59" y="121"/>
                    <a:pt x="59" y="121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83" y="84"/>
                    <a:pt x="83" y="84"/>
                    <a:pt x="83" y="84"/>
                  </a:cubicBezTo>
                  <a:lnTo>
                    <a:pt x="83" y="121"/>
                  </a:lnTo>
                  <a:close/>
                  <a:moveTo>
                    <a:pt x="113" y="121"/>
                  </a:moveTo>
                  <a:cubicBezTo>
                    <a:pt x="95" y="121"/>
                    <a:pt x="95" y="121"/>
                    <a:pt x="95" y="12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76"/>
                    <a:pt x="90" y="72"/>
                    <a:pt x="85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2" y="72"/>
                    <a:pt x="47" y="76"/>
                    <a:pt x="47" y="82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113" y="44"/>
                    <a:pt x="113" y="44"/>
                    <a:pt x="113" y="44"/>
                  </a:cubicBezTo>
                  <a:lnTo>
                    <a:pt x="113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86694" tIns="43347" rIns="86694" bIns="43347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033780" y="2398693"/>
            <a:ext cx="3806190" cy="373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做好信息摸查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。建立覆盖全体师生员工的健康监测制度，全面摸查、准确动态掌握在校师生员工的健康状况、新冠病毒疫苗接种情况以及近期行程等信息，拟定师生员工返校方案，精准施策，做到“一校一策，一人一档”。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637140" y="2466519"/>
            <a:ext cx="3148007" cy="285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做好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信息摸查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。建立覆盖全体师生员工的健康监测制度，借助信息化技术，全面摸查、动态掌握在校师生员工及其同住人员的</a:t>
            </a:r>
            <a:r>
              <a:rPr lang="zh-CN" altLang="en-US" sz="2000" b="1" kern="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连续7天内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行程信息和健康状况。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8380" y="565273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六、要点解读</a:t>
            </a:r>
          </a:p>
        </p:txBody>
      </p:sp>
      <p:sp>
        <p:nvSpPr>
          <p:cNvPr id="3" name="矩形 2"/>
          <p:cNvSpPr/>
          <p:nvPr/>
        </p:nvSpPr>
        <p:spPr>
          <a:xfrm>
            <a:off x="1766861" y="1281307"/>
            <a:ext cx="4463081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7.</a:t>
            </a: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精准做好开学前信息摸查工作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6186" y="2025599"/>
            <a:ext cx="115487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第五版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637140" y="2031858"/>
            <a:ext cx="1154877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第六版</a:t>
            </a:r>
          </a:p>
        </p:txBody>
      </p:sp>
      <p:sp>
        <p:nvSpPr>
          <p:cNvPr id="32" name="燕尾形 31"/>
          <p:cNvSpPr/>
          <p:nvPr/>
        </p:nvSpPr>
        <p:spPr>
          <a:xfrm>
            <a:off x="1323025" y="139769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1491935" y="139896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701266" y="6159299"/>
            <a:ext cx="961250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依据新型冠状病毒肺炎防控方案（第九版）要求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、高校健康教育教指委意见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47585" y="552573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六、要点解读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8606" y="1264797"/>
            <a:ext cx="4155305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8.</a:t>
            </a: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明确高校师生活动的差异性</a:t>
            </a:r>
          </a:p>
        </p:txBody>
      </p:sp>
      <p:sp>
        <p:nvSpPr>
          <p:cNvPr id="8" name="矩形 7"/>
          <p:cNvSpPr/>
          <p:nvPr/>
        </p:nvSpPr>
        <p:spPr>
          <a:xfrm>
            <a:off x="1085344" y="1985967"/>
            <a:ext cx="6525326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第五版</a:t>
            </a:r>
          </a:p>
        </p:txBody>
      </p:sp>
      <p:sp>
        <p:nvSpPr>
          <p:cNvPr id="9" name="矩形 8"/>
          <p:cNvSpPr/>
          <p:nvPr/>
        </p:nvSpPr>
        <p:spPr>
          <a:xfrm>
            <a:off x="1085554" y="2535555"/>
            <a:ext cx="10491930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遵守校门管理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。师生员工应遵守学校校门管理规定，尽量减少出校。学生做到学习、生活空间相对固定，对于因找工作、实习等原因，确应出校的，履行相应程序，允许进出校。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2644" y="3752979"/>
            <a:ext cx="6525326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第六版</a:t>
            </a:r>
          </a:p>
        </p:txBody>
      </p:sp>
      <p:sp>
        <p:nvSpPr>
          <p:cNvPr id="16" name="燕尾形 15"/>
          <p:cNvSpPr/>
          <p:nvPr/>
        </p:nvSpPr>
        <p:spPr>
          <a:xfrm>
            <a:off x="1327470" y="139769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1496380" y="139896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73489" y="4270130"/>
            <a:ext cx="10503995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遵守校门管理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师生员工应遵守学校校门管理规定</a:t>
            </a:r>
            <a:r>
              <a:rPr lang="zh-CN" altLang="zh-CN" sz="2000" kern="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2000" b="1" kern="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教师应尽量做到家校两点一线出行，学生做到学习、生活空间相对固定</a:t>
            </a:r>
            <a:r>
              <a:rPr lang="zh-CN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。常态化防控期间加强师生出入校门管理，应急处置期间坚持非必要不外出，因就医、求职、实习等原因确需进出校门的，须履行相应程序。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F99FC9D3-CA17-40B7-AB2F-C158E2F4144D}"/>
              </a:ext>
            </a:extLst>
          </p:cNvPr>
          <p:cNvSpPr txBox="1"/>
          <p:nvPr/>
        </p:nvSpPr>
        <p:spPr>
          <a:xfrm>
            <a:off x="1087686" y="5943293"/>
            <a:ext cx="3962432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高校健康教育教指委意见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70302" y="21652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第五版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47435" y="21584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第六版</a:t>
            </a:r>
          </a:p>
        </p:txBody>
      </p:sp>
      <p:sp>
        <p:nvSpPr>
          <p:cNvPr id="30" name="TextBox 18"/>
          <p:cNvSpPr txBox="1"/>
          <p:nvPr/>
        </p:nvSpPr>
        <p:spPr>
          <a:xfrm>
            <a:off x="1063930" y="2899935"/>
            <a:ext cx="368300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加强食堂卫生管理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。食堂餐桌安装隔板，错峰就餐，引导人员保持安全距离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</a:p>
        </p:txBody>
      </p:sp>
      <p:sp>
        <p:nvSpPr>
          <p:cNvPr id="4" name="矩形 3"/>
          <p:cNvSpPr/>
          <p:nvPr/>
        </p:nvSpPr>
        <p:spPr>
          <a:xfrm>
            <a:off x="1766861" y="1273052"/>
            <a:ext cx="3539752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9.</a:t>
            </a: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明确应急餐食保供机制</a:t>
            </a:r>
          </a:p>
        </p:txBody>
      </p:sp>
      <p:sp>
        <p:nvSpPr>
          <p:cNvPr id="2" name="燕尾形 1"/>
          <p:cNvSpPr/>
          <p:nvPr/>
        </p:nvSpPr>
        <p:spPr>
          <a:xfrm>
            <a:off x="1319215" y="139769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1488125" y="139896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72350" y="553208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六、要点解读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6247435" y="2893585"/>
            <a:ext cx="500951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加强食堂卫生管理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食堂餐桌安装隔板，错峰就餐，</a:t>
            </a:r>
            <a:r>
              <a:rPr lang="zh-CN" altLang="zh-CN" sz="2000" b="1" kern="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排队等候时保证间隔一米的安全距离。学校建立健全疫情防控应急餐食保供机制，确保校园一旦发生疫情，能够及时保障在校师生员工用餐需求</a:t>
            </a:r>
            <a:r>
              <a:rPr lang="zh-CN" altLang="zh-CN" sz="2000" b="1" kern="0" dirty="0">
                <a:solidFill>
                  <a:srgbClr val="B7003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549A8AF9-0D00-4457-8BB3-4D1F76D4FE7F}"/>
              </a:ext>
            </a:extLst>
          </p:cNvPr>
          <p:cNvSpPr txBox="1"/>
          <p:nvPr/>
        </p:nvSpPr>
        <p:spPr>
          <a:xfrm>
            <a:off x="1087686" y="5943293"/>
            <a:ext cx="3962432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高校健康教育教指委意见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1306" y="1275592"/>
            <a:ext cx="4652236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10.</a:t>
            </a: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提出中药预防和个人防护要求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55840" y="544953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六、要点解读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99619" y="2173689"/>
            <a:ext cx="1017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第五版</a:t>
            </a:r>
          </a:p>
        </p:txBody>
      </p:sp>
      <p:sp>
        <p:nvSpPr>
          <p:cNvPr id="42" name="矩形 41"/>
          <p:cNvSpPr/>
          <p:nvPr/>
        </p:nvSpPr>
        <p:spPr>
          <a:xfrm>
            <a:off x="8244347" y="2147387"/>
            <a:ext cx="1116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第六版</a:t>
            </a:r>
          </a:p>
        </p:txBody>
      </p:sp>
      <p:sp>
        <p:nvSpPr>
          <p:cNvPr id="45" name="ïŝľïḓê"/>
          <p:cNvSpPr/>
          <p:nvPr/>
        </p:nvSpPr>
        <p:spPr>
          <a:xfrm>
            <a:off x="4867803" y="1922973"/>
            <a:ext cx="3174465" cy="4002921"/>
          </a:xfrm>
          <a:custGeom>
            <a:avLst/>
            <a:gdLst>
              <a:gd name="connsiteX0" fmla="*/ 3898180 w 6318251"/>
              <a:gd name="connsiteY0" fmla="*/ 2603978 h 6858000"/>
              <a:gd name="connsiteX1" fmla="*/ 6318251 w 6318251"/>
              <a:gd name="connsiteY1" fmla="*/ 2603978 h 6858000"/>
              <a:gd name="connsiteX2" fmla="*/ 3080472 w 6318251"/>
              <a:gd name="connsiteY2" fmla="*/ 6858000 h 6858000"/>
              <a:gd name="connsiteX3" fmla="*/ 660400 w 6318251"/>
              <a:gd name="connsiteY3" fmla="*/ 6858000 h 6858000"/>
              <a:gd name="connsiteX4" fmla="*/ 3262309 w 6318251"/>
              <a:gd name="connsiteY4" fmla="*/ 0 h 6858000"/>
              <a:gd name="connsiteX5" fmla="*/ 5700714 w 6318251"/>
              <a:gd name="connsiteY5" fmla="*/ 0 h 6858000"/>
              <a:gd name="connsiteX6" fmla="*/ 2438406 w 6318251"/>
              <a:gd name="connsiteY6" fmla="*/ 4286250 h 6858000"/>
              <a:gd name="connsiteX7" fmla="*/ 0 w 6318251"/>
              <a:gd name="connsiteY7" fmla="*/ 4286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8251" h="6858000">
                <a:moveTo>
                  <a:pt x="3898180" y="2603978"/>
                </a:moveTo>
                <a:lnTo>
                  <a:pt x="6318251" y="2603978"/>
                </a:lnTo>
                <a:lnTo>
                  <a:pt x="3080472" y="6858000"/>
                </a:lnTo>
                <a:lnTo>
                  <a:pt x="660400" y="6858000"/>
                </a:lnTo>
                <a:close/>
                <a:moveTo>
                  <a:pt x="3262309" y="0"/>
                </a:moveTo>
                <a:lnTo>
                  <a:pt x="5700714" y="0"/>
                </a:lnTo>
                <a:lnTo>
                  <a:pt x="2438406" y="4286250"/>
                </a:lnTo>
                <a:lnTo>
                  <a:pt x="0" y="4286250"/>
                </a:lnTo>
                <a:close/>
              </a:path>
            </a:pathLst>
          </a:custGeom>
          <a:blipFill>
            <a:blip r:embed="rId2" cstate="hqprint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999620" y="2713784"/>
            <a:ext cx="3292162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加强个人防护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。符合接种条件的师生员工应积极接种新冠病毒疫苗，并完成加强接种。食堂工作人员还应穿工作服、戴工作帽并保持清洁、定期洗涤与消毒。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1352235" y="139769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1508445" y="139896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2" name="TextBox 18"/>
          <p:cNvSpPr txBox="1"/>
          <p:nvPr/>
        </p:nvSpPr>
        <p:spPr>
          <a:xfrm>
            <a:off x="8244347" y="2760146"/>
            <a:ext cx="2999916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加强个人防护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2000" b="1" kern="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师生员工非必要不前往出现本土病例的县（市、区、旗）和境外……有条件的学校可使用中药加强预防，减少传染病的发生和传播。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4197A55-6003-4814-BC03-EE50FEB97F52}"/>
              </a:ext>
            </a:extLst>
          </p:cNvPr>
          <p:cNvSpPr txBox="1"/>
          <p:nvPr/>
        </p:nvSpPr>
        <p:spPr>
          <a:xfrm>
            <a:off x="1087686" y="6132766"/>
            <a:ext cx="3962432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高校健康教育教指委意见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rot="2700000">
            <a:off x="8978359" y="1586869"/>
            <a:ext cx="1940612" cy="19406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647315" y="1350010"/>
            <a:ext cx="3858260" cy="418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ea"/>
              <a:buNone/>
            </a:pPr>
            <a:r>
              <a:rPr lang="zh-CN" altLang="en-US" sz="3600" b="1" dirty="0">
                <a:solidFill>
                  <a:srgbClr val="B7003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一、制定背景</a:t>
            </a:r>
          </a:p>
          <a:p>
            <a:pPr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ea"/>
              <a:buNone/>
            </a:pPr>
            <a:r>
              <a:rPr lang="zh-CN" altLang="en-US" sz="3600" b="1" dirty="0">
                <a:solidFill>
                  <a:srgbClr val="B7003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二、制定目的</a:t>
            </a:r>
          </a:p>
          <a:p>
            <a:pPr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ea"/>
              <a:buNone/>
            </a:pPr>
            <a:r>
              <a:rPr lang="zh-CN" altLang="en-US" sz="3600" b="1" dirty="0">
                <a:solidFill>
                  <a:srgbClr val="B7003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三、制定过程</a:t>
            </a:r>
          </a:p>
          <a:p>
            <a:pPr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ea"/>
              <a:buNone/>
            </a:pPr>
            <a:r>
              <a:rPr lang="zh-CN" altLang="en-US" sz="3600" b="1" dirty="0">
                <a:solidFill>
                  <a:srgbClr val="B7003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四、设计思路</a:t>
            </a:r>
          </a:p>
          <a:p>
            <a:pPr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ea"/>
              <a:buNone/>
            </a:pPr>
            <a:r>
              <a:rPr lang="zh-CN" altLang="en-US" sz="3600" b="1" dirty="0">
                <a:solidFill>
                  <a:srgbClr val="B7003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五、框架解读</a:t>
            </a:r>
          </a:p>
          <a:p>
            <a:pPr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+mj-ea"/>
              <a:buNone/>
            </a:pPr>
            <a:r>
              <a:rPr lang="zh-CN" altLang="en-US" sz="3600" b="1" dirty="0">
                <a:solidFill>
                  <a:srgbClr val="B7003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六、要点解读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059815" y="3827442"/>
            <a:ext cx="10184448" cy="1515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第六版</a:t>
            </a:r>
          </a:p>
          <a:p>
            <a:pPr marL="342900" indent="-342900" algn="just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zh-CN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做好监测预警</a:t>
            </a:r>
            <a:r>
              <a:rPr lang="zh-CN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依托学校、院（系、部、处等）、</a:t>
            </a:r>
            <a:r>
              <a:rPr lang="zh-CN" altLang="en-US" sz="2000" b="1" kern="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三级公共卫生工作网络，做好师生员工健康监测工作。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4303" y="2004992"/>
            <a:ext cx="1018996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第五版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严格日常管理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。依托学校、院（系、部、处等）、班级三级公共卫生工作网络，每日掌握师生员工动态，做好缺勤、早退、请假记录。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2350" y="560828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六、要点解读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8606" y="1281307"/>
            <a:ext cx="5267789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11.</a:t>
            </a: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遵循高校学生的“年级”管理机制</a:t>
            </a:r>
          </a:p>
        </p:txBody>
      </p:sp>
      <p:sp>
        <p:nvSpPr>
          <p:cNvPr id="8" name="燕尾形 7"/>
          <p:cNvSpPr/>
          <p:nvPr/>
        </p:nvSpPr>
        <p:spPr>
          <a:xfrm>
            <a:off x="1323025" y="139769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491935" y="139896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90424-4E98-4AF3-B99E-0156713D4CAD}"/>
              </a:ext>
            </a:extLst>
          </p:cNvPr>
          <p:cNvSpPr txBox="1"/>
          <p:nvPr/>
        </p:nvSpPr>
        <p:spPr>
          <a:xfrm>
            <a:off x="1087686" y="5943293"/>
            <a:ext cx="3962432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高校健康教育教指委意见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843819" y="2559022"/>
            <a:ext cx="2488142" cy="2531339"/>
            <a:chOff x="4267200" y="1885799"/>
            <a:chExt cx="3657600" cy="3721100"/>
          </a:xfrm>
          <a:solidFill>
            <a:srgbClr val="C00000"/>
          </a:solidFill>
        </p:grpSpPr>
        <p:sp>
          <p:nvSpPr>
            <p:cNvPr id="18" name="泪滴形 17"/>
            <p:cNvSpPr/>
            <p:nvPr/>
          </p:nvSpPr>
          <p:spPr>
            <a:xfrm>
              <a:off x="4267200" y="3828899"/>
              <a:ext cx="1778000" cy="177800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泪滴形 18"/>
            <p:cNvSpPr/>
            <p:nvPr/>
          </p:nvSpPr>
          <p:spPr>
            <a:xfrm flipH="1">
              <a:off x="6146800" y="3828899"/>
              <a:ext cx="1778000" cy="17780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泪滴形 19"/>
            <p:cNvSpPr/>
            <p:nvPr/>
          </p:nvSpPr>
          <p:spPr>
            <a:xfrm flipV="1">
              <a:off x="4267200" y="1885799"/>
              <a:ext cx="1778000" cy="1778000"/>
            </a:xfrm>
            <a:prstGeom prst="teardrop">
              <a:avLst/>
            </a:prstGeom>
            <a:solidFill>
              <a:srgbClr val="B70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泪滴形 20"/>
            <p:cNvSpPr/>
            <p:nvPr/>
          </p:nvSpPr>
          <p:spPr>
            <a:xfrm flipH="1" flipV="1">
              <a:off x="6146800" y="1885799"/>
              <a:ext cx="1778000" cy="177800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Freeform 98"/>
          <p:cNvSpPr>
            <a:spLocks noEditPoints="1"/>
          </p:cNvSpPr>
          <p:nvPr/>
        </p:nvSpPr>
        <p:spPr bwMode="auto">
          <a:xfrm>
            <a:off x="6468212" y="2925688"/>
            <a:ext cx="492859" cy="509194"/>
          </a:xfrm>
          <a:custGeom>
            <a:avLst/>
            <a:gdLst>
              <a:gd name="T0" fmla="*/ 35 w 89"/>
              <a:gd name="T1" fmla="*/ 11 h 92"/>
              <a:gd name="T2" fmla="*/ 56 w 89"/>
              <a:gd name="T3" fmla="*/ 11 h 92"/>
              <a:gd name="T4" fmla="*/ 70 w 89"/>
              <a:gd name="T5" fmla="*/ 10 h 92"/>
              <a:gd name="T6" fmla="*/ 70 w 89"/>
              <a:gd name="T7" fmla="*/ 27 h 92"/>
              <a:gd name="T8" fmla="*/ 70 w 89"/>
              <a:gd name="T9" fmla="*/ 10 h 92"/>
              <a:gd name="T10" fmla="*/ 30 w 89"/>
              <a:gd name="T11" fmla="*/ 55 h 92"/>
              <a:gd name="T12" fmla="*/ 32 w 89"/>
              <a:gd name="T13" fmla="*/ 85 h 92"/>
              <a:gd name="T14" fmla="*/ 22 w 89"/>
              <a:gd name="T15" fmla="*/ 59 h 92"/>
              <a:gd name="T16" fmla="*/ 17 w 89"/>
              <a:gd name="T17" fmla="*/ 85 h 92"/>
              <a:gd name="T18" fmla="*/ 11 w 89"/>
              <a:gd name="T19" fmla="*/ 55 h 92"/>
              <a:gd name="T20" fmla="*/ 4 w 89"/>
              <a:gd name="T21" fmla="*/ 53 h 92"/>
              <a:gd name="T22" fmla="*/ 10 w 89"/>
              <a:gd name="T23" fmla="*/ 28 h 92"/>
              <a:gd name="T24" fmla="*/ 21 w 89"/>
              <a:gd name="T25" fmla="*/ 35 h 92"/>
              <a:gd name="T26" fmla="*/ 31 w 89"/>
              <a:gd name="T27" fmla="*/ 28 h 92"/>
              <a:gd name="T28" fmla="*/ 44 w 89"/>
              <a:gd name="T29" fmla="*/ 24 h 92"/>
              <a:gd name="T30" fmla="*/ 44 w 89"/>
              <a:gd name="T31" fmla="*/ 27 h 92"/>
              <a:gd name="T32" fmla="*/ 45 w 89"/>
              <a:gd name="T33" fmla="*/ 48 h 92"/>
              <a:gd name="T34" fmla="*/ 45 w 89"/>
              <a:gd name="T35" fmla="*/ 48 h 92"/>
              <a:gd name="T36" fmla="*/ 45 w 89"/>
              <a:gd name="T37" fmla="*/ 48 h 92"/>
              <a:gd name="T38" fmla="*/ 47 w 89"/>
              <a:gd name="T39" fmla="*/ 27 h 92"/>
              <a:gd name="T40" fmla="*/ 47 w 89"/>
              <a:gd name="T41" fmla="*/ 24 h 92"/>
              <a:gd name="T42" fmla="*/ 59 w 89"/>
              <a:gd name="T43" fmla="*/ 28 h 92"/>
              <a:gd name="T44" fmla="*/ 70 w 89"/>
              <a:gd name="T45" fmla="*/ 35 h 92"/>
              <a:gd name="T46" fmla="*/ 80 w 89"/>
              <a:gd name="T47" fmla="*/ 28 h 92"/>
              <a:gd name="T48" fmla="*/ 85 w 89"/>
              <a:gd name="T49" fmla="*/ 51 h 92"/>
              <a:gd name="T50" fmla="*/ 79 w 89"/>
              <a:gd name="T51" fmla="*/ 55 h 92"/>
              <a:gd name="T52" fmla="*/ 80 w 89"/>
              <a:gd name="T53" fmla="*/ 85 h 92"/>
              <a:gd name="T54" fmla="*/ 71 w 89"/>
              <a:gd name="T55" fmla="*/ 59 h 92"/>
              <a:gd name="T56" fmla="*/ 66 w 89"/>
              <a:gd name="T57" fmla="*/ 85 h 92"/>
              <a:gd name="T58" fmla="*/ 60 w 89"/>
              <a:gd name="T59" fmla="*/ 55 h 92"/>
              <a:gd name="T60" fmla="*/ 57 w 89"/>
              <a:gd name="T61" fmla="*/ 55 h 92"/>
              <a:gd name="T62" fmla="*/ 49 w 89"/>
              <a:gd name="T63" fmla="*/ 92 h 92"/>
              <a:gd name="T64" fmla="*/ 43 w 89"/>
              <a:gd name="T65" fmla="*/ 61 h 92"/>
              <a:gd name="T66" fmla="*/ 32 w 89"/>
              <a:gd name="T67" fmla="*/ 92 h 92"/>
              <a:gd name="T68" fmla="*/ 30 w 89"/>
              <a:gd name="T69" fmla="*/ 52 h 92"/>
              <a:gd name="T70" fmla="*/ 13 w 89"/>
              <a:gd name="T71" fmla="*/ 18 h 92"/>
              <a:gd name="T72" fmla="*/ 29 w 89"/>
              <a:gd name="T7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7" name="Freeform 104"/>
          <p:cNvSpPr>
            <a:spLocks noEditPoints="1"/>
          </p:cNvSpPr>
          <p:nvPr/>
        </p:nvSpPr>
        <p:spPr bwMode="auto">
          <a:xfrm>
            <a:off x="6466054" y="4247514"/>
            <a:ext cx="503750" cy="517365"/>
          </a:xfrm>
          <a:custGeom>
            <a:avLst/>
            <a:gdLst>
              <a:gd name="T0" fmla="*/ 91 w 91"/>
              <a:gd name="T1" fmla="*/ 93 h 93"/>
              <a:gd name="T2" fmla="*/ 7 w 91"/>
              <a:gd name="T3" fmla="*/ 86 h 93"/>
              <a:gd name="T4" fmla="*/ 2 w 91"/>
              <a:gd name="T5" fmla="*/ 73 h 93"/>
              <a:gd name="T6" fmla="*/ 11 w 91"/>
              <a:gd name="T7" fmla="*/ 70 h 93"/>
              <a:gd name="T8" fmla="*/ 2 w 91"/>
              <a:gd name="T9" fmla="*/ 63 h 93"/>
              <a:gd name="T10" fmla="*/ 2 w 91"/>
              <a:gd name="T11" fmla="*/ 52 h 93"/>
              <a:gd name="T12" fmla="*/ 11 w 91"/>
              <a:gd name="T13" fmla="*/ 49 h 93"/>
              <a:gd name="T14" fmla="*/ 2 w 91"/>
              <a:gd name="T15" fmla="*/ 41 h 93"/>
              <a:gd name="T16" fmla="*/ 2 w 91"/>
              <a:gd name="T17" fmla="*/ 30 h 93"/>
              <a:gd name="T18" fmla="*/ 11 w 91"/>
              <a:gd name="T19" fmla="*/ 28 h 93"/>
              <a:gd name="T20" fmla="*/ 2 w 91"/>
              <a:gd name="T21" fmla="*/ 20 h 93"/>
              <a:gd name="T22" fmla="*/ 2 w 91"/>
              <a:gd name="T23" fmla="*/ 9 h 93"/>
              <a:gd name="T24" fmla="*/ 11 w 91"/>
              <a:gd name="T25" fmla="*/ 0 h 93"/>
              <a:gd name="T26" fmla="*/ 6 w 91"/>
              <a:gd name="T27" fmla="*/ 34 h 93"/>
              <a:gd name="T28" fmla="*/ 6 w 91"/>
              <a:gd name="T29" fmla="*/ 37 h 93"/>
              <a:gd name="T30" fmla="*/ 23 w 91"/>
              <a:gd name="T31" fmla="*/ 37 h 93"/>
              <a:gd name="T32" fmla="*/ 23 w 91"/>
              <a:gd name="T33" fmla="*/ 34 h 93"/>
              <a:gd name="T34" fmla="*/ 7 w 91"/>
              <a:gd name="T35" fmla="*/ 12 h 93"/>
              <a:gd name="T36" fmla="*/ 5 w 91"/>
              <a:gd name="T37" fmla="*/ 15 h 93"/>
              <a:gd name="T38" fmla="*/ 21 w 91"/>
              <a:gd name="T39" fmla="*/ 17 h 93"/>
              <a:gd name="T40" fmla="*/ 23 w 91"/>
              <a:gd name="T41" fmla="*/ 13 h 93"/>
              <a:gd name="T42" fmla="*/ 7 w 91"/>
              <a:gd name="T43" fmla="*/ 76 h 93"/>
              <a:gd name="T44" fmla="*/ 5 w 91"/>
              <a:gd name="T45" fmla="*/ 78 h 93"/>
              <a:gd name="T46" fmla="*/ 21 w 91"/>
              <a:gd name="T47" fmla="*/ 81 h 93"/>
              <a:gd name="T48" fmla="*/ 23 w 91"/>
              <a:gd name="T49" fmla="*/ 76 h 93"/>
              <a:gd name="T50" fmla="*/ 7 w 91"/>
              <a:gd name="T51" fmla="*/ 55 h 93"/>
              <a:gd name="T52" fmla="*/ 5 w 91"/>
              <a:gd name="T53" fmla="*/ 57 h 93"/>
              <a:gd name="T54" fmla="*/ 21 w 91"/>
              <a:gd name="T55" fmla="*/ 60 h 93"/>
              <a:gd name="T56" fmla="*/ 23 w 91"/>
              <a:gd name="T57" fmla="*/ 55 h 93"/>
              <a:gd name="T58" fmla="*/ 30 w 91"/>
              <a:gd name="T59" fmla="*/ 39 h 93"/>
              <a:gd name="T60" fmla="*/ 43 w 91"/>
              <a:gd name="T61" fmla="*/ 43 h 93"/>
              <a:gd name="T62" fmla="*/ 70 w 91"/>
              <a:gd name="T63" fmla="*/ 37 h 93"/>
              <a:gd name="T64" fmla="*/ 79 w 91"/>
              <a:gd name="T65" fmla="*/ 45 h 93"/>
              <a:gd name="T66" fmla="*/ 84 w 91"/>
              <a:gd name="T67" fmla="*/ 36 h 93"/>
              <a:gd name="T68" fmla="*/ 49 w 91"/>
              <a:gd name="T69" fmla="*/ 39 h 93"/>
              <a:gd name="T70" fmla="*/ 39 w 91"/>
              <a:gd name="T71" fmla="*/ 48 h 93"/>
              <a:gd name="T72" fmla="*/ 58 w 91"/>
              <a:gd name="T73" fmla="*/ 63 h 93"/>
              <a:gd name="T74" fmla="*/ 76 w 91"/>
              <a:gd name="T75" fmla="*/ 48 h 93"/>
              <a:gd name="T76" fmla="*/ 66 w 91"/>
              <a:gd name="T77" fmla="*/ 39 h 93"/>
              <a:gd name="T78" fmla="*/ 58 w 91"/>
              <a:gd name="T79" fmla="*/ 44 h 93"/>
              <a:gd name="T80" fmla="*/ 52 w 91"/>
              <a:gd name="T81" fmla="*/ 58 h 93"/>
              <a:gd name="T82" fmla="*/ 61 w 91"/>
              <a:gd name="T83" fmla="*/ 56 h 93"/>
              <a:gd name="T84" fmla="*/ 53 w 91"/>
              <a:gd name="T85" fmla="*/ 52 h 93"/>
              <a:gd name="T86" fmla="*/ 61 w 91"/>
              <a:gd name="T87" fmla="*/ 49 h 93"/>
              <a:gd name="T88" fmla="*/ 65 w 91"/>
              <a:gd name="T89" fmla="*/ 56 h 93"/>
              <a:gd name="T90" fmla="*/ 58 w 91"/>
              <a:gd name="T91" fmla="*/ 44 h 93"/>
              <a:gd name="T92" fmla="*/ 70 w 91"/>
              <a:gd name="T93" fmla="*/ 68 h 93"/>
              <a:gd name="T94" fmla="*/ 40 w 91"/>
              <a:gd name="T95" fmla="*/ 64 h 93"/>
              <a:gd name="T96" fmla="*/ 45 w 91"/>
              <a:gd name="T97" fmla="*/ 6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11" y="0"/>
                </a:moveTo>
                <a:cubicBezTo>
                  <a:pt x="91" y="0"/>
                  <a:pt x="91" y="0"/>
                  <a:pt x="91" y="0"/>
                </a:cubicBezTo>
                <a:cubicBezTo>
                  <a:pt x="91" y="93"/>
                  <a:pt x="91" y="93"/>
                  <a:pt x="9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86"/>
                  <a:pt x="11" y="86"/>
                  <a:pt x="11" y="86"/>
                </a:cubicBezTo>
                <a:cubicBezTo>
                  <a:pt x="7" y="86"/>
                  <a:pt x="7" y="86"/>
                  <a:pt x="7" y="86"/>
                </a:cubicBezTo>
                <a:cubicBezTo>
                  <a:pt x="5" y="86"/>
                  <a:pt x="3" y="85"/>
                  <a:pt x="2" y="84"/>
                </a:cubicBezTo>
                <a:cubicBezTo>
                  <a:pt x="1" y="82"/>
                  <a:pt x="0" y="80"/>
                  <a:pt x="0" y="78"/>
                </a:cubicBezTo>
                <a:cubicBezTo>
                  <a:pt x="0" y="76"/>
                  <a:pt x="1" y="74"/>
                  <a:pt x="2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3" y="71"/>
                  <a:pt x="5" y="70"/>
                  <a:pt x="7" y="70"/>
                </a:cubicBezTo>
                <a:cubicBezTo>
                  <a:pt x="11" y="70"/>
                  <a:pt x="11" y="70"/>
                  <a:pt x="11" y="70"/>
                </a:cubicBezTo>
                <a:cubicBezTo>
                  <a:pt x="11" y="65"/>
                  <a:pt x="11" y="65"/>
                  <a:pt x="11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5" y="65"/>
                  <a:pt x="3" y="64"/>
                  <a:pt x="2" y="63"/>
                </a:cubicBezTo>
                <a:cubicBezTo>
                  <a:pt x="1" y="61"/>
                  <a:pt x="0" y="59"/>
                  <a:pt x="0" y="57"/>
                </a:cubicBezTo>
                <a:cubicBezTo>
                  <a:pt x="0" y="55"/>
                  <a:pt x="1" y="53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3" y="50"/>
                  <a:pt x="5" y="49"/>
                  <a:pt x="7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3"/>
                  <a:pt x="11" y="43"/>
                  <a:pt x="11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5" y="43"/>
                  <a:pt x="3" y="42"/>
                  <a:pt x="2" y="41"/>
                </a:cubicBezTo>
                <a:cubicBezTo>
                  <a:pt x="1" y="39"/>
                  <a:pt x="0" y="38"/>
                  <a:pt x="0" y="35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3" y="29"/>
                  <a:pt x="5" y="28"/>
                  <a:pt x="7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2"/>
                  <a:pt x="11" y="22"/>
                  <a:pt x="11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5" y="22"/>
                  <a:pt x="3" y="22"/>
                  <a:pt x="2" y="20"/>
                </a:cubicBezTo>
                <a:cubicBezTo>
                  <a:pt x="1" y="19"/>
                  <a:pt x="0" y="17"/>
                  <a:pt x="0" y="15"/>
                </a:cubicBezTo>
                <a:cubicBezTo>
                  <a:pt x="0" y="13"/>
                  <a:pt x="1" y="11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8"/>
                  <a:pt x="5" y="7"/>
                  <a:pt x="7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0"/>
                  <a:pt x="11" y="0"/>
                  <a:pt x="11" y="0"/>
                </a:cubicBezTo>
                <a:close/>
                <a:moveTo>
                  <a:pt x="21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6" y="33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4"/>
                  <a:pt x="5" y="35"/>
                  <a:pt x="5" y="35"/>
                </a:cubicBezTo>
                <a:cubicBezTo>
                  <a:pt x="5" y="36"/>
                  <a:pt x="5" y="37"/>
                  <a:pt x="6" y="37"/>
                </a:cubicBezTo>
                <a:cubicBezTo>
                  <a:pt x="6" y="38"/>
                  <a:pt x="7" y="38"/>
                  <a:pt x="7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2" y="38"/>
                  <a:pt x="23" y="38"/>
                  <a:pt x="23" y="37"/>
                </a:cubicBezTo>
                <a:cubicBezTo>
                  <a:pt x="24" y="37"/>
                  <a:pt x="24" y="36"/>
                  <a:pt x="24" y="35"/>
                </a:cubicBezTo>
                <a:cubicBezTo>
                  <a:pt x="24" y="35"/>
                  <a:pt x="24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3"/>
                  <a:pt x="22" y="33"/>
                  <a:pt x="21" y="33"/>
                </a:cubicBezTo>
                <a:close/>
                <a:moveTo>
                  <a:pt x="21" y="12"/>
                </a:move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6" y="12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3"/>
                  <a:pt x="5" y="14"/>
                  <a:pt x="5" y="15"/>
                </a:cubicBezTo>
                <a:cubicBezTo>
                  <a:pt x="5" y="15"/>
                  <a:pt x="5" y="16"/>
                  <a:pt x="6" y="17"/>
                </a:cubicBezTo>
                <a:cubicBezTo>
                  <a:pt x="6" y="17"/>
                  <a:pt x="7" y="17"/>
                  <a:pt x="7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6"/>
                  <a:pt x="24" y="15"/>
                  <a:pt x="24" y="15"/>
                </a:cubicBezTo>
                <a:cubicBezTo>
                  <a:pt x="24" y="14"/>
                  <a:pt x="24" y="13"/>
                  <a:pt x="23" y="13"/>
                </a:cubicBezTo>
                <a:cubicBezTo>
                  <a:pt x="23" y="12"/>
                  <a:pt x="22" y="12"/>
                  <a:pt x="21" y="12"/>
                </a:cubicBezTo>
                <a:close/>
                <a:moveTo>
                  <a:pt x="21" y="76"/>
                </a:moveTo>
                <a:cubicBezTo>
                  <a:pt x="7" y="76"/>
                  <a:pt x="7" y="76"/>
                  <a:pt x="7" y="76"/>
                </a:cubicBezTo>
                <a:cubicBezTo>
                  <a:pt x="7" y="76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5" y="77"/>
                  <a:pt x="5" y="77"/>
                  <a:pt x="5" y="78"/>
                </a:cubicBezTo>
                <a:cubicBezTo>
                  <a:pt x="5" y="79"/>
                  <a:pt x="5" y="79"/>
                  <a:pt x="6" y="80"/>
                </a:cubicBezTo>
                <a:cubicBezTo>
                  <a:pt x="6" y="80"/>
                  <a:pt x="7" y="81"/>
                  <a:pt x="7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22" y="81"/>
                  <a:pt x="23" y="80"/>
                  <a:pt x="23" y="80"/>
                </a:cubicBezTo>
                <a:cubicBezTo>
                  <a:pt x="24" y="79"/>
                  <a:pt x="24" y="79"/>
                  <a:pt x="24" y="78"/>
                </a:cubicBezTo>
                <a:cubicBezTo>
                  <a:pt x="24" y="77"/>
                  <a:pt x="24" y="77"/>
                  <a:pt x="23" y="76"/>
                </a:cubicBezTo>
                <a:cubicBezTo>
                  <a:pt x="23" y="76"/>
                  <a:pt x="22" y="76"/>
                  <a:pt x="21" y="76"/>
                </a:cubicBezTo>
                <a:close/>
                <a:moveTo>
                  <a:pt x="21" y="55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5" y="56"/>
                  <a:pt x="5" y="56"/>
                  <a:pt x="5" y="57"/>
                </a:cubicBezTo>
                <a:cubicBezTo>
                  <a:pt x="5" y="58"/>
                  <a:pt x="5" y="59"/>
                  <a:pt x="6" y="59"/>
                </a:cubicBezTo>
                <a:cubicBezTo>
                  <a:pt x="6" y="59"/>
                  <a:pt x="7" y="60"/>
                  <a:pt x="7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22" y="60"/>
                  <a:pt x="23" y="59"/>
                  <a:pt x="23" y="59"/>
                </a:cubicBezTo>
                <a:cubicBezTo>
                  <a:pt x="24" y="59"/>
                  <a:pt x="24" y="58"/>
                  <a:pt x="24" y="57"/>
                </a:cubicBezTo>
                <a:cubicBezTo>
                  <a:pt x="24" y="56"/>
                  <a:pt x="24" y="56"/>
                  <a:pt x="23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5"/>
                  <a:pt x="21" y="55"/>
                </a:cubicBezTo>
                <a:close/>
                <a:moveTo>
                  <a:pt x="30" y="39"/>
                </a:moveTo>
                <a:cubicBezTo>
                  <a:pt x="31" y="41"/>
                  <a:pt x="32" y="43"/>
                  <a:pt x="33" y="45"/>
                </a:cubicBezTo>
                <a:cubicBezTo>
                  <a:pt x="33" y="45"/>
                  <a:pt x="34" y="46"/>
                  <a:pt x="35" y="45"/>
                </a:cubicBezTo>
                <a:cubicBezTo>
                  <a:pt x="38" y="45"/>
                  <a:pt x="41" y="44"/>
                  <a:pt x="43" y="43"/>
                </a:cubicBezTo>
                <a:cubicBezTo>
                  <a:pt x="45" y="43"/>
                  <a:pt x="45" y="42"/>
                  <a:pt x="45" y="41"/>
                </a:cubicBezTo>
                <a:cubicBezTo>
                  <a:pt x="45" y="40"/>
                  <a:pt x="45" y="38"/>
                  <a:pt x="45" y="37"/>
                </a:cubicBezTo>
                <a:cubicBezTo>
                  <a:pt x="52" y="34"/>
                  <a:pt x="62" y="34"/>
                  <a:pt x="70" y="37"/>
                </a:cubicBezTo>
                <a:cubicBezTo>
                  <a:pt x="70" y="38"/>
                  <a:pt x="69" y="40"/>
                  <a:pt x="69" y="41"/>
                </a:cubicBezTo>
                <a:cubicBezTo>
                  <a:pt x="69" y="42"/>
                  <a:pt x="70" y="43"/>
                  <a:pt x="71" y="43"/>
                </a:cubicBezTo>
                <a:cubicBezTo>
                  <a:pt x="74" y="44"/>
                  <a:pt x="77" y="45"/>
                  <a:pt x="79" y="45"/>
                </a:cubicBezTo>
                <a:cubicBezTo>
                  <a:pt x="80" y="46"/>
                  <a:pt x="81" y="45"/>
                  <a:pt x="82" y="45"/>
                </a:cubicBezTo>
                <a:cubicBezTo>
                  <a:pt x="82" y="43"/>
                  <a:pt x="83" y="41"/>
                  <a:pt x="84" y="39"/>
                </a:cubicBezTo>
                <a:cubicBezTo>
                  <a:pt x="85" y="37"/>
                  <a:pt x="85" y="37"/>
                  <a:pt x="84" y="36"/>
                </a:cubicBezTo>
                <a:cubicBezTo>
                  <a:pt x="66" y="26"/>
                  <a:pt x="49" y="26"/>
                  <a:pt x="31" y="36"/>
                </a:cubicBezTo>
                <a:cubicBezTo>
                  <a:pt x="30" y="37"/>
                  <a:pt x="29" y="37"/>
                  <a:pt x="30" y="39"/>
                </a:cubicBezTo>
                <a:close/>
                <a:moveTo>
                  <a:pt x="49" y="39"/>
                </a:moveTo>
                <a:cubicBezTo>
                  <a:pt x="49" y="40"/>
                  <a:pt x="49" y="42"/>
                  <a:pt x="49" y="43"/>
                </a:cubicBezTo>
                <a:cubicBezTo>
                  <a:pt x="49" y="45"/>
                  <a:pt x="48" y="46"/>
                  <a:pt x="46" y="46"/>
                </a:cubicBezTo>
                <a:cubicBezTo>
                  <a:pt x="44" y="47"/>
                  <a:pt x="42" y="47"/>
                  <a:pt x="39" y="48"/>
                </a:cubicBezTo>
                <a:cubicBezTo>
                  <a:pt x="38" y="48"/>
                  <a:pt x="37" y="49"/>
                  <a:pt x="37" y="50"/>
                </a:cubicBezTo>
                <a:cubicBezTo>
                  <a:pt x="37" y="55"/>
                  <a:pt x="37" y="59"/>
                  <a:pt x="37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78" y="63"/>
                  <a:pt x="78" y="63"/>
                  <a:pt x="78" y="63"/>
                </a:cubicBezTo>
                <a:cubicBezTo>
                  <a:pt x="78" y="59"/>
                  <a:pt x="78" y="55"/>
                  <a:pt x="78" y="50"/>
                </a:cubicBezTo>
                <a:cubicBezTo>
                  <a:pt x="78" y="49"/>
                  <a:pt x="77" y="48"/>
                  <a:pt x="76" y="48"/>
                </a:cubicBezTo>
                <a:cubicBezTo>
                  <a:pt x="73" y="47"/>
                  <a:pt x="71" y="47"/>
                  <a:pt x="69" y="46"/>
                </a:cubicBezTo>
                <a:cubicBezTo>
                  <a:pt x="67" y="46"/>
                  <a:pt x="66" y="45"/>
                  <a:pt x="66" y="43"/>
                </a:cubicBezTo>
                <a:cubicBezTo>
                  <a:pt x="66" y="42"/>
                  <a:pt x="66" y="40"/>
                  <a:pt x="66" y="39"/>
                </a:cubicBezTo>
                <a:cubicBezTo>
                  <a:pt x="63" y="38"/>
                  <a:pt x="60" y="38"/>
                  <a:pt x="58" y="38"/>
                </a:cubicBezTo>
                <a:cubicBezTo>
                  <a:pt x="55" y="38"/>
                  <a:pt x="52" y="38"/>
                  <a:pt x="49" y="39"/>
                </a:cubicBezTo>
                <a:close/>
                <a:moveTo>
                  <a:pt x="58" y="44"/>
                </a:moveTo>
                <a:cubicBezTo>
                  <a:pt x="55" y="44"/>
                  <a:pt x="53" y="45"/>
                  <a:pt x="52" y="46"/>
                </a:cubicBezTo>
                <a:cubicBezTo>
                  <a:pt x="50" y="48"/>
                  <a:pt x="49" y="50"/>
                  <a:pt x="49" y="52"/>
                </a:cubicBezTo>
                <a:cubicBezTo>
                  <a:pt x="49" y="55"/>
                  <a:pt x="50" y="57"/>
                  <a:pt x="52" y="58"/>
                </a:cubicBezTo>
                <a:cubicBezTo>
                  <a:pt x="53" y="60"/>
                  <a:pt x="55" y="61"/>
                  <a:pt x="58" y="61"/>
                </a:cubicBezTo>
                <a:cubicBezTo>
                  <a:pt x="60" y="61"/>
                  <a:pt x="62" y="60"/>
                  <a:pt x="63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7"/>
                  <a:pt x="59" y="57"/>
                  <a:pt x="58" y="57"/>
                </a:cubicBezTo>
                <a:cubicBezTo>
                  <a:pt x="56" y="57"/>
                  <a:pt x="55" y="56"/>
                  <a:pt x="54" y="56"/>
                </a:cubicBezTo>
                <a:cubicBezTo>
                  <a:pt x="53" y="55"/>
                  <a:pt x="53" y="54"/>
                  <a:pt x="53" y="52"/>
                </a:cubicBezTo>
                <a:cubicBezTo>
                  <a:pt x="53" y="51"/>
                  <a:pt x="53" y="50"/>
                  <a:pt x="54" y="49"/>
                </a:cubicBezTo>
                <a:cubicBezTo>
                  <a:pt x="55" y="48"/>
                  <a:pt x="56" y="48"/>
                  <a:pt x="58" y="48"/>
                </a:cubicBezTo>
                <a:cubicBezTo>
                  <a:pt x="59" y="48"/>
                  <a:pt x="60" y="48"/>
                  <a:pt x="61" y="49"/>
                </a:cubicBezTo>
                <a:cubicBezTo>
                  <a:pt x="62" y="50"/>
                  <a:pt x="62" y="51"/>
                  <a:pt x="62" y="52"/>
                </a:cubicBezTo>
                <a:cubicBezTo>
                  <a:pt x="62" y="53"/>
                  <a:pt x="62" y="54"/>
                  <a:pt x="62" y="55"/>
                </a:cubicBezTo>
                <a:cubicBezTo>
                  <a:pt x="65" y="56"/>
                  <a:pt x="65" y="56"/>
                  <a:pt x="65" y="56"/>
                </a:cubicBezTo>
                <a:cubicBezTo>
                  <a:pt x="66" y="55"/>
                  <a:pt x="66" y="54"/>
                  <a:pt x="66" y="52"/>
                </a:cubicBezTo>
                <a:cubicBezTo>
                  <a:pt x="66" y="50"/>
                  <a:pt x="65" y="48"/>
                  <a:pt x="64" y="46"/>
                </a:cubicBezTo>
                <a:cubicBezTo>
                  <a:pt x="62" y="45"/>
                  <a:pt x="60" y="44"/>
                  <a:pt x="58" y="44"/>
                </a:cubicBezTo>
                <a:close/>
                <a:moveTo>
                  <a:pt x="75" y="64"/>
                </a:moveTo>
                <a:cubicBezTo>
                  <a:pt x="74" y="64"/>
                  <a:pt x="72" y="64"/>
                  <a:pt x="70" y="64"/>
                </a:cubicBezTo>
                <a:cubicBezTo>
                  <a:pt x="70" y="65"/>
                  <a:pt x="70" y="67"/>
                  <a:pt x="70" y="68"/>
                </a:cubicBezTo>
                <a:cubicBezTo>
                  <a:pt x="72" y="68"/>
                  <a:pt x="73" y="68"/>
                  <a:pt x="74" y="68"/>
                </a:cubicBezTo>
                <a:cubicBezTo>
                  <a:pt x="74" y="67"/>
                  <a:pt x="75" y="65"/>
                  <a:pt x="75" y="64"/>
                </a:cubicBezTo>
                <a:close/>
                <a:moveTo>
                  <a:pt x="40" y="64"/>
                </a:moveTo>
                <a:cubicBezTo>
                  <a:pt x="40" y="65"/>
                  <a:pt x="41" y="67"/>
                  <a:pt x="41" y="68"/>
                </a:cubicBezTo>
                <a:cubicBezTo>
                  <a:pt x="42" y="68"/>
                  <a:pt x="44" y="68"/>
                  <a:pt x="45" y="68"/>
                </a:cubicBezTo>
                <a:cubicBezTo>
                  <a:pt x="45" y="67"/>
                  <a:pt x="45" y="65"/>
                  <a:pt x="45" y="64"/>
                </a:cubicBezTo>
                <a:cubicBezTo>
                  <a:pt x="43" y="64"/>
                  <a:pt x="41" y="64"/>
                  <a:pt x="40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22" name="矩形 21"/>
          <p:cNvSpPr/>
          <p:nvPr/>
        </p:nvSpPr>
        <p:spPr>
          <a:xfrm>
            <a:off x="1097013" y="1996541"/>
            <a:ext cx="1052218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第五版</a:t>
            </a:r>
          </a:p>
        </p:txBody>
      </p:sp>
      <p:sp>
        <p:nvSpPr>
          <p:cNvPr id="23" name="矩形 22"/>
          <p:cNvSpPr/>
          <p:nvPr/>
        </p:nvSpPr>
        <p:spPr>
          <a:xfrm>
            <a:off x="7546369" y="1996541"/>
            <a:ext cx="1052218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第六版</a:t>
            </a:r>
          </a:p>
        </p:txBody>
      </p:sp>
      <p:sp>
        <p:nvSpPr>
          <p:cNvPr id="24" name="矩形 23"/>
          <p:cNvSpPr/>
          <p:nvPr/>
        </p:nvSpPr>
        <p:spPr>
          <a:xfrm>
            <a:off x="1033512" y="2709330"/>
            <a:ext cx="3608825" cy="2454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学校根据疫情形势和所在地疫情防控政策要求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，加强学校疫情监测综合分析和风险研判，做好新冠肺炎和学校常见传染病预防工作，科学制定开学工作方案。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58939" y="2707886"/>
            <a:ext cx="4284015" cy="285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学校根据国内外疫情形势和所在地疫情防控政策要求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，加强学校疫情监测综合分析和风险研判，做好新冠肺炎和学校常见传染病预防工作，科学制定</a:t>
            </a:r>
            <a:r>
              <a:rPr lang="zh-CN" altLang="en-US" sz="20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开学工作方案、疫情防控方案和应急处置预案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25"/>
          <p:cNvSpPr>
            <a:spLocks noChangeAspect="1" noEditPoints="1"/>
          </p:cNvSpPr>
          <p:nvPr/>
        </p:nvSpPr>
        <p:spPr bwMode="auto">
          <a:xfrm>
            <a:off x="5211380" y="2945383"/>
            <a:ext cx="584340" cy="520825"/>
          </a:xfrm>
          <a:custGeom>
            <a:avLst/>
            <a:gdLst>
              <a:gd name="T0" fmla="*/ 1241 w 1354"/>
              <a:gd name="T1" fmla="*/ 107 h 1208"/>
              <a:gd name="T2" fmla="*/ 1080 w 1354"/>
              <a:gd name="T3" fmla="*/ 727 h 1208"/>
              <a:gd name="T4" fmla="*/ 998 w 1354"/>
              <a:gd name="T5" fmla="*/ 553 h 1208"/>
              <a:gd name="T6" fmla="*/ 1039 w 1354"/>
              <a:gd name="T7" fmla="*/ 678 h 1208"/>
              <a:gd name="T8" fmla="*/ 310 w 1354"/>
              <a:gd name="T9" fmla="*/ 678 h 1208"/>
              <a:gd name="T10" fmla="*/ 353 w 1354"/>
              <a:gd name="T11" fmla="*/ 553 h 1208"/>
              <a:gd name="T12" fmla="*/ 268 w 1354"/>
              <a:gd name="T13" fmla="*/ 727 h 1208"/>
              <a:gd name="T14" fmla="*/ 552 w 1354"/>
              <a:gd name="T15" fmla="*/ 406 h 1208"/>
              <a:gd name="T16" fmla="*/ 796 w 1354"/>
              <a:gd name="T17" fmla="*/ 547 h 1208"/>
              <a:gd name="T18" fmla="*/ 829 w 1354"/>
              <a:gd name="T19" fmla="*/ 472 h 1208"/>
              <a:gd name="T20" fmla="*/ 859 w 1354"/>
              <a:gd name="T21" fmla="*/ 506 h 1208"/>
              <a:gd name="T22" fmla="*/ 903 w 1354"/>
              <a:gd name="T23" fmla="*/ 509 h 1208"/>
              <a:gd name="T24" fmla="*/ 957 w 1354"/>
              <a:gd name="T25" fmla="*/ 463 h 1208"/>
              <a:gd name="T26" fmla="*/ 950 w 1354"/>
              <a:gd name="T27" fmla="*/ 344 h 1208"/>
              <a:gd name="T28" fmla="*/ 888 w 1354"/>
              <a:gd name="T29" fmla="*/ 413 h 1208"/>
              <a:gd name="T30" fmla="*/ 832 w 1354"/>
              <a:gd name="T31" fmla="*/ 319 h 1208"/>
              <a:gd name="T32" fmla="*/ 821 w 1354"/>
              <a:gd name="T33" fmla="*/ 302 h 1208"/>
              <a:gd name="T34" fmla="*/ 735 w 1354"/>
              <a:gd name="T35" fmla="*/ 267 h 1208"/>
              <a:gd name="T36" fmla="*/ 686 w 1354"/>
              <a:gd name="T37" fmla="*/ 319 h 1208"/>
              <a:gd name="T38" fmla="*/ 668 w 1354"/>
              <a:gd name="T39" fmla="*/ 277 h 1208"/>
              <a:gd name="T40" fmla="*/ 650 w 1354"/>
              <a:gd name="T41" fmla="*/ 401 h 1208"/>
              <a:gd name="T42" fmla="*/ 613 w 1354"/>
              <a:gd name="T43" fmla="*/ 267 h 1208"/>
              <a:gd name="T44" fmla="*/ 451 w 1354"/>
              <a:gd name="T45" fmla="*/ 538 h 1208"/>
              <a:gd name="T46" fmla="*/ 528 w 1354"/>
              <a:gd name="T47" fmla="*/ 543 h 1208"/>
              <a:gd name="T48" fmla="*/ 762 w 1354"/>
              <a:gd name="T49" fmla="*/ 163 h 1208"/>
              <a:gd name="T50" fmla="*/ 675 w 1354"/>
              <a:gd name="T51" fmla="*/ 0 h 1208"/>
              <a:gd name="T52" fmla="*/ 589 w 1354"/>
              <a:gd name="T53" fmla="*/ 164 h 1208"/>
              <a:gd name="T54" fmla="*/ 758 w 1354"/>
              <a:gd name="T55" fmla="*/ 764 h 1208"/>
              <a:gd name="T56" fmla="*/ 758 w 1354"/>
              <a:gd name="T57" fmla="*/ 764 h 1208"/>
              <a:gd name="T58" fmla="*/ 703 w 1354"/>
              <a:gd name="T59" fmla="*/ 809 h 1208"/>
              <a:gd name="T60" fmla="*/ 690 w 1354"/>
              <a:gd name="T61" fmla="*/ 1120 h 1208"/>
              <a:gd name="T62" fmla="*/ 740 w 1354"/>
              <a:gd name="T63" fmla="*/ 1170 h 1208"/>
              <a:gd name="T64" fmla="*/ 741 w 1354"/>
              <a:gd name="T65" fmla="*/ 1170 h 1208"/>
              <a:gd name="T66" fmla="*/ 795 w 1354"/>
              <a:gd name="T67" fmla="*/ 1125 h 1208"/>
              <a:gd name="T68" fmla="*/ 809 w 1354"/>
              <a:gd name="T69" fmla="*/ 823 h 1208"/>
              <a:gd name="T70" fmla="*/ 759 w 1354"/>
              <a:gd name="T71" fmla="*/ 764 h 1208"/>
              <a:gd name="T72" fmla="*/ 645 w 1354"/>
              <a:gd name="T73" fmla="*/ 809 h 1208"/>
              <a:gd name="T74" fmla="*/ 591 w 1354"/>
              <a:gd name="T75" fmla="*/ 764 h 1208"/>
              <a:gd name="T76" fmla="*/ 590 w 1354"/>
              <a:gd name="T77" fmla="*/ 764 h 1208"/>
              <a:gd name="T78" fmla="*/ 539 w 1354"/>
              <a:gd name="T79" fmla="*/ 814 h 1208"/>
              <a:gd name="T80" fmla="*/ 553 w 1354"/>
              <a:gd name="T81" fmla="*/ 1125 h 1208"/>
              <a:gd name="T82" fmla="*/ 608 w 1354"/>
              <a:gd name="T83" fmla="*/ 1170 h 1208"/>
              <a:gd name="T84" fmla="*/ 608 w 1354"/>
              <a:gd name="T85" fmla="*/ 1170 h 1208"/>
              <a:gd name="T86" fmla="*/ 659 w 1354"/>
              <a:gd name="T87" fmla="*/ 1120 h 1208"/>
              <a:gd name="T88" fmla="*/ 646 w 1354"/>
              <a:gd name="T89" fmla="*/ 817 h 1208"/>
              <a:gd name="T90" fmla="*/ 370 w 1354"/>
              <a:gd name="T91" fmla="*/ 808 h 1208"/>
              <a:gd name="T92" fmla="*/ 275 w 1354"/>
              <a:gd name="T93" fmla="*/ 771 h 1208"/>
              <a:gd name="T94" fmla="*/ 207 w 1354"/>
              <a:gd name="T95" fmla="*/ 489 h 1208"/>
              <a:gd name="T96" fmla="*/ 117 w 1354"/>
              <a:gd name="T97" fmla="*/ 393 h 1208"/>
              <a:gd name="T98" fmla="*/ 95 w 1354"/>
              <a:gd name="T99" fmla="*/ 852 h 1208"/>
              <a:gd name="T100" fmla="*/ 298 w 1354"/>
              <a:gd name="T101" fmla="*/ 926 h 1208"/>
              <a:gd name="T102" fmla="*/ 321 w 1354"/>
              <a:gd name="T103" fmla="*/ 1159 h 1208"/>
              <a:gd name="T104" fmla="*/ 410 w 1354"/>
              <a:gd name="T105" fmla="*/ 1018 h 1208"/>
              <a:gd name="T106" fmla="*/ 198 w 1354"/>
              <a:gd name="T107" fmla="*/ 203 h 1208"/>
              <a:gd name="T108" fmla="*/ 144 w 1354"/>
              <a:gd name="T109" fmla="*/ 348 h 1208"/>
              <a:gd name="T110" fmla="*/ 1168 w 1354"/>
              <a:gd name="T111" fmla="*/ 526 h 1208"/>
              <a:gd name="T112" fmla="*/ 1121 w 1354"/>
              <a:gd name="T113" fmla="*/ 755 h 1208"/>
              <a:gd name="T114" fmla="*/ 1040 w 1354"/>
              <a:gd name="T115" fmla="*/ 783 h 1208"/>
              <a:gd name="T116" fmla="*/ 984 w 1354"/>
              <a:gd name="T117" fmla="*/ 808 h 1208"/>
              <a:gd name="T118" fmla="*/ 931 w 1354"/>
              <a:gd name="T119" fmla="*/ 1149 h 1208"/>
              <a:gd name="T120" fmla="*/ 1036 w 1354"/>
              <a:gd name="T121" fmla="*/ 1119 h 1208"/>
              <a:gd name="T122" fmla="*/ 1234 w 1354"/>
              <a:gd name="T123" fmla="*/ 866 h 1208"/>
              <a:gd name="T124" fmla="*/ 1282 w 1354"/>
              <a:gd name="T125" fmla="*/ 378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54" h="1208">
                <a:moveTo>
                  <a:pt x="1210" y="348"/>
                </a:moveTo>
                <a:cubicBezTo>
                  <a:pt x="1246" y="358"/>
                  <a:pt x="1313" y="313"/>
                  <a:pt x="1326" y="218"/>
                </a:cubicBezTo>
                <a:cubicBezTo>
                  <a:pt x="1329" y="159"/>
                  <a:pt x="1295" y="110"/>
                  <a:pt x="1241" y="107"/>
                </a:cubicBezTo>
                <a:cubicBezTo>
                  <a:pt x="1202" y="106"/>
                  <a:pt x="1158" y="144"/>
                  <a:pt x="1155" y="203"/>
                </a:cubicBezTo>
                <a:cubicBezTo>
                  <a:pt x="1153" y="262"/>
                  <a:pt x="1160" y="335"/>
                  <a:pt x="1210" y="348"/>
                </a:cubicBezTo>
                <a:close/>
                <a:moveTo>
                  <a:pt x="1080" y="727"/>
                </a:moveTo>
                <a:cubicBezTo>
                  <a:pt x="1081" y="727"/>
                  <a:pt x="1082" y="727"/>
                  <a:pt x="1082" y="727"/>
                </a:cubicBezTo>
                <a:lnTo>
                  <a:pt x="1082" y="682"/>
                </a:lnTo>
                <a:lnTo>
                  <a:pt x="998" y="553"/>
                </a:lnTo>
                <a:lnTo>
                  <a:pt x="965" y="553"/>
                </a:lnTo>
                <a:cubicBezTo>
                  <a:pt x="967" y="555"/>
                  <a:pt x="969" y="556"/>
                  <a:pt x="971" y="558"/>
                </a:cubicBezTo>
                <a:lnTo>
                  <a:pt x="1039" y="678"/>
                </a:lnTo>
                <a:cubicBezTo>
                  <a:pt x="1039" y="679"/>
                  <a:pt x="1039" y="680"/>
                  <a:pt x="1038" y="680"/>
                </a:cubicBezTo>
                <a:lnTo>
                  <a:pt x="310" y="680"/>
                </a:lnTo>
                <a:cubicBezTo>
                  <a:pt x="310" y="679"/>
                  <a:pt x="310" y="678"/>
                  <a:pt x="310" y="678"/>
                </a:cubicBezTo>
                <a:lnTo>
                  <a:pt x="380" y="557"/>
                </a:lnTo>
                <a:cubicBezTo>
                  <a:pt x="381" y="556"/>
                  <a:pt x="383" y="555"/>
                  <a:pt x="385" y="553"/>
                </a:cubicBezTo>
                <a:lnTo>
                  <a:pt x="353" y="553"/>
                </a:lnTo>
                <a:lnTo>
                  <a:pt x="266" y="683"/>
                </a:lnTo>
                <a:lnTo>
                  <a:pt x="266" y="727"/>
                </a:lnTo>
                <a:cubicBezTo>
                  <a:pt x="267" y="727"/>
                  <a:pt x="268" y="727"/>
                  <a:pt x="268" y="727"/>
                </a:cubicBezTo>
                <a:lnTo>
                  <a:pt x="1080" y="727"/>
                </a:lnTo>
                <a:close/>
                <a:moveTo>
                  <a:pt x="528" y="543"/>
                </a:moveTo>
                <a:cubicBezTo>
                  <a:pt x="531" y="488"/>
                  <a:pt x="545" y="409"/>
                  <a:pt x="552" y="406"/>
                </a:cubicBezTo>
                <a:lnTo>
                  <a:pt x="552" y="406"/>
                </a:lnTo>
                <a:lnTo>
                  <a:pt x="552" y="547"/>
                </a:lnTo>
                <a:lnTo>
                  <a:pt x="796" y="547"/>
                </a:lnTo>
                <a:lnTo>
                  <a:pt x="796" y="420"/>
                </a:lnTo>
                <a:cubicBezTo>
                  <a:pt x="796" y="421"/>
                  <a:pt x="797" y="422"/>
                  <a:pt x="797" y="423"/>
                </a:cubicBezTo>
                <a:cubicBezTo>
                  <a:pt x="808" y="440"/>
                  <a:pt x="819" y="458"/>
                  <a:pt x="829" y="472"/>
                </a:cubicBezTo>
                <a:cubicBezTo>
                  <a:pt x="834" y="479"/>
                  <a:pt x="838" y="486"/>
                  <a:pt x="843" y="492"/>
                </a:cubicBezTo>
                <a:cubicBezTo>
                  <a:pt x="846" y="495"/>
                  <a:pt x="848" y="498"/>
                  <a:pt x="852" y="501"/>
                </a:cubicBezTo>
                <a:cubicBezTo>
                  <a:pt x="854" y="502"/>
                  <a:pt x="856" y="504"/>
                  <a:pt x="859" y="506"/>
                </a:cubicBezTo>
                <a:cubicBezTo>
                  <a:pt x="861" y="508"/>
                  <a:pt x="865" y="510"/>
                  <a:pt x="870" y="511"/>
                </a:cubicBezTo>
                <a:cubicBezTo>
                  <a:pt x="875" y="513"/>
                  <a:pt x="879" y="513"/>
                  <a:pt x="883" y="513"/>
                </a:cubicBezTo>
                <a:cubicBezTo>
                  <a:pt x="892" y="513"/>
                  <a:pt x="898" y="511"/>
                  <a:pt x="903" y="509"/>
                </a:cubicBezTo>
                <a:cubicBezTo>
                  <a:pt x="907" y="507"/>
                  <a:pt x="910" y="505"/>
                  <a:pt x="913" y="502"/>
                </a:cubicBezTo>
                <a:cubicBezTo>
                  <a:pt x="919" y="499"/>
                  <a:pt x="924" y="494"/>
                  <a:pt x="929" y="490"/>
                </a:cubicBezTo>
                <a:cubicBezTo>
                  <a:pt x="938" y="482"/>
                  <a:pt x="948" y="472"/>
                  <a:pt x="957" y="463"/>
                </a:cubicBezTo>
                <a:cubicBezTo>
                  <a:pt x="984" y="434"/>
                  <a:pt x="1011" y="400"/>
                  <a:pt x="1011" y="400"/>
                </a:cubicBezTo>
                <a:cubicBezTo>
                  <a:pt x="1026" y="382"/>
                  <a:pt x="1024" y="355"/>
                  <a:pt x="1007" y="340"/>
                </a:cubicBezTo>
                <a:cubicBezTo>
                  <a:pt x="990" y="324"/>
                  <a:pt x="965" y="326"/>
                  <a:pt x="950" y="344"/>
                </a:cubicBezTo>
                <a:lnTo>
                  <a:pt x="950" y="344"/>
                </a:lnTo>
                <a:cubicBezTo>
                  <a:pt x="948" y="347"/>
                  <a:pt x="928" y="371"/>
                  <a:pt x="907" y="393"/>
                </a:cubicBezTo>
                <a:cubicBezTo>
                  <a:pt x="901" y="400"/>
                  <a:pt x="894" y="407"/>
                  <a:pt x="888" y="413"/>
                </a:cubicBezTo>
                <a:cubicBezTo>
                  <a:pt x="885" y="408"/>
                  <a:pt x="881" y="402"/>
                  <a:pt x="877" y="396"/>
                </a:cubicBezTo>
                <a:cubicBezTo>
                  <a:pt x="865" y="377"/>
                  <a:pt x="853" y="356"/>
                  <a:pt x="844" y="339"/>
                </a:cubicBezTo>
                <a:cubicBezTo>
                  <a:pt x="839" y="331"/>
                  <a:pt x="835" y="324"/>
                  <a:pt x="832" y="319"/>
                </a:cubicBezTo>
                <a:cubicBezTo>
                  <a:pt x="831" y="317"/>
                  <a:pt x="830" y="315"/>
                  <a:pt x="829" y="314"/>
                </a:cubicBezTo>
                <a:cubicBezTo>
                  <a:pt x="829" y="312"/>
                  <a:pt x="828" y="312"/>
                  <a:pt x="828" y="312"/>
                </a:cubicBezTo>
                <a:cubicBezTo>
                  <a:pt x="826" y="308"/>
                  <a:pt x="824" y="305"/>
                  <a:pt x="821" y="302"/>
                </a:cubicBezTo>
                <a:cubicBezTo>
                  <a:pt x="817" y="296"/>
                  <a:pt x="804" y="287"/>
                  <a:pt x="763" y="275"/>
                </a:cubicBezTo>
                <a:cubicBezTo>
                  <a:pt x="753" y="272"/>
                  <a:pt x="744" y="269"/>
                  <a:pt x="735" y="267"/>
                </a:cubicBezTo>
                <a:lnTo>
                  <a:pt x="735" y="267"/>
                </a:lnTo>
                <a:lnTo>
                  <a:pt x="735" y="267"/>
                </a:lnTo>
                <a:cubicBezTo>
                  <a:pt x="734" y="288"/>
                  <a:pt x="727" y="339"/>
                  <a:pt x="698" y="401"/>
                </a:cubicBezTo>
                <a:cubicBezTo>
                  <a:pt x="694" y="360"/>
                  <a:pt x="687" y="323"/>
                  <a:pt x="686" y="319"/>
                </a:cubicBezTo>
                <a:lnTo>
                  <a:pt x="697" y="294"/>
                </a:lnTo>
                <a:lnTo>
                  <a:pt x="680" y="277"/>
                </a:lnTo>
                <a:lnTo>
                  <a:pt x="668" y="277"/>
                </a:lnTo>
                <a:lnTo>
                  <a:pt x="651" y="294"/>
                </a:lnTo>
                <a:lnTo>
                  <a:pt x="662" y="319"/>
                </a:lnTo>
                <a:cubicBezTo>
                  <a:pt x="661" y="323"/>
                  <a:pt x="654" y="360"/>
                  <a:pt x="650" y="401"/>
                </a:cubicBezTo>
                <a:cubicBezTo>
                  <a:pt x="621" y="339"/>
                  <a:pt x="614" y="288"/>
                  <a:pt x="613" y="267"/>
                </a:cubicBezTo>
                <a:lnTo>
                  <a:pt x="613" y="267"/>
                </a:lnTo>
                <a:lnTo>
                  <a:pt x="613" y="267"/>
                </a:lnTo>
                <a:cubicBezTo>
                  <a:pt x="604" y="269"/>
                  <a:pt x="596" y="272"/>
                  <a:pt x="589" y="276"/>
                </a:cubicBezTo>
                <a:cubicBezTo>
                  <a:pt x="564" y="285"/>
                  <a:pt x="529" y="298"/>
                  <a:pt x="509" y="310"/>
                </a:cubicBezTo>
                <a:cubicBezTo>
                  <a:pt x="499" y="321"/>
                  <a:pt x="463" y="372"/>
                  <a:pt x="451" y="538"/>
                </a:cubicBezTo>
                <a:cubicBezTo>
                  <a:pt x="451" y="541"/>
                  <a:pt x="451" y="544"/>
                  <a:pt x="451" y="547"/>
                </a:cubicBezTo>
                <a:lnTo>
                  <a:pt x="528" y="547"/>
                </a:lnTo>
                <a:cubicBezTo>
                  <a:pt x="528" y="546"/>
                  <a:pt x="528" y="544"/>
                  <a:pt x="528" y="543"/>
                </a:cubicBezTo>
                <a:close/>
                <a:moveTo>
                  <a:pt x="589" y="164"/>
                </a:moveTo>
                <a:cubicBezTo>
                  <a:pt x="601" y="211"/>
                  <a:pt x="629" y="253"/>
                  <a:pt x="675" y="253"/>
                </a:cubicBezTo>
                <a:cubicBezTo>
                  <a:pt x="722" y="253"/>
                  <a:pt x="750" y="210"/>
                  <a:pt x="762" y="163"/>
                </a:cubicBezTo>
                <a:cubicBezTo>
                  <a:pt x="775" y="157"/>
                  <a:pt x="783" y="137"/>
                  <a:pt x="782" y="122"/>
                </a:cubicBezTo>
                <a:cubicBezTo>
                  <a:pt x="780" y="112"/>
                  <a:pt x="775" y="107"/>
                  <a:pt x="768" y="104"/>
                </a:cubicBezTo>
                <a:cubicBezTo>
                  <a:pt x="766" y="46"/>
                  <a:pt x="730" y="0"/>
                  <a:pt x="675" y="0"/>
                </a:cubicBezTo>
                <a:cubicBezTo>
                  <a:pt x="621" y="0"/>
                  <a:pt x="585" y="46"/>
                  <a:pt x="582" y="104"/>
                </a:cubicBezTo>
                <a:cubicBezTo>
                  <a:pt x="574" y="106"/>
                  <a:pt x="568" y="111"/>
                  <a:pt x="567" y="122"/>
                </a:cubicBezTo>
                <a:cubicBezTo>
                  <a:pt x="565" y="138"/>
                  <a:pt x="574" y="160"/>
                  <a:pt x="589" y="164"/>
                </a:cubicBezTo>
                <a:close/>
                <a:moveTo>
                  <a:pt x="759" y="764"/>
                </a:moveTo>
                <a:cubicBezTo>
                  <a:pt x="759" y="764"/>
                  <a:pt x="759" y="764"/>
                  <a:pt x="759" y="764"/>
                </a:cubicBezTo>
                <a:cubicBezTo>
                  <a:pt x="758" y="764"/>
                  <a:pt x="758" y="764"/>
                  <a:pt x="758" y="764"/>
                </a:cubicBezTo>
                <a:cubicBezTo>
                  <a:pt x="758" y="764"/>
                  <a:pt x="758" y="764"/>
                  <a:pt x="758" y="764"/>
                </a:cubicBezTo>
                <a:cubicBezTo>
                  <a:pt x="758" y="764"/>
                  <a:pt x="758" y="764"/>
                  <a:pt x="758" y="764"/>
                </a:cubicBezTo>
                <a:cubicBezTo>
                  <a:pt x="758" y="764"/>
                  <a:pt x="758" y="764"/>
                  <a:pt x="758" y="764"/>
                </a:cubicBezTo>
                <a:lnTo>
                  <a:pt x="758" y="764"/>
                </a:lnTo>
                <a:cubicBezTo>
                  <a:pt x="731" y="763"/>
                  <a:pt x="709" y="782"/>
                  <a:pt x="704" y="809"/>
                </a:cubicBezTo>
                <a:lnTo>
                  <a:pt x="703" y="809"/>
                </a:lnTo>
                <a:lnTo>
                  <a:pt x="703" y="817"/>
                </a:lnTo>
                <a:lnTo>
                  <a:pt x="690" y="1112"/>
                </a:lnTo>
                <a:lnTo>
                  <a:pt x="690" y="1120"/>
                </a:lnTo>
                <a:lnTo>
                  <a:pt x="690" y="1120"/>
                </a:lnTo>
                <a:cubicBezTo>
                  <a:pt x="693" y="1147"/>
                  <a:pt x="714" y="1169"/>
                  <a:pt x="740" y="1170"/>
                </a:cubicBezTo>
                <a:cubicBezTo>
                  <a:pt x="740" y="1170"/>
                  <a:pt x="740" y="1170"/>
                  <a:pt x="740" y="1170"/>
                </a:cubicBezTo>
                <a:cubicBezTo>
                  <a:pt x="740" y="1170"/>
                  <a:pt x="740" y="1170"/>
                  <a:pt x="740" y="1170"/>
                </a:cubicBezTo>
                <a:cubicBezTo>
                  <a:pt x="740" y="1170"/>
                  <a:pt x="740" y="1170"/>
                  <a:pt x="741" y="1170"/>
                </a:cubicBezTo>
                <a:cubicBezTo>
                  <a:pt x="741" y="1170"/>
                  <a:pt x="741" y="1170"/>
                  <a:pt x="741" y="1170"/>
                </a:cubicBezTo>
                <a:lnTo>
                  <a:pt x="741" y="1170"/>
                </a:lnTo>
                <a:lnTo>
                  <a:pt x="741" y="1170"/>
                </a:lnTo>
                <a:cubicBezTo>
                  <a:pt x="767" y="1172"/>
                  <a:pt x="790" y="1152"/>
                  <a:pt x="795" y="1125"/>
                </a:cubicBezTo>
                <a:lnTo>
                  <a:pt x="796" y="1125"/>
                </a:lnTo>
                <a:lnTo>
                  <a:pt x="796" y="1117"/>
                </a:lnTo>
                <a:lnTo>
                  <a:pt x="809" y="823"/>
                </a:lnTo>
                <a:lnTo>
                  <a:pt x="809" y="814"/>
                </a:lnTo>
                <a:lnTo>
                  <a:pt x="809" y="814"/>
                </a:lnTo>
                <a:cubicBezTo>
                  <a:pt x="806" y="787"/>
                  <a:pt x="785" y="765"/>
                  <a:pt x="759" y="764"/>
                </a:cubicBezTo>
                <a:close/>
                <a:moveTo>
                  <a:pt x="646" y="817"/>
                </a:moveTo>
                <a:lnTo>
                  <a:pt x="646" y="809"/>
                </a:lnTo>
                <a:lnTo>
                  <a:pt x="645" y="809"/>
                </a:lnTo>
                <a:cubicBezTo>
                  <a:pt x="640" y="782"/>
                  <a:pt x="617" y="763"/>
                  <a:pt x="591" y="764"/>
                </a:cubicBezTo>
                <a:lnTo>
                  <a:pt x="591" y="764"/>
                </a:lnTo>
                <a:lnTo>
                  <a:pt x="591" y="764"/>
                </a:lnTo>
                <a:cubicBezTo>
                  <a:pt x="591" y="764"/>
                  <a:pt x="591" y="764"/>
                  <a:pt x="590" y="764"/>
                </a:cubicBezTo>
                <a:cubicBezTo>
                  <a:pt x="590" y="764"/>
                  <a:pt x="590" y="764"/>
                  <a:pt x="590" y="764"/>
                </a:cubicBezTo>
                <a:lnTo>
                  <a:pt x="590" y="764"/>
                </a:lnTo>
                <a:cubicBezTo>
                  <a:pt x="590" y="764"/>
                  <a:pt x="590" y="764"/>
                  <a:pt x="590" y="764"/>
                </a:cubicBezTo>
                <a:cubicBezTo>
                  <a:pt x="564" y="765"/>
                  <a:pt x="543" y="787"/>
                  <a:pt x="540" y="814"/>
                </a:cubicBezTo>
                <a:lnTo>
                  <a:pt x="539" y="814"/>
                </a:lnTo>
                <a:lnTo>
                  <a:pt x="540" y="823"/>
                </a:lnTo>
                <a:lnTo>
                  <a:pt x="553" y="1117"/>
                </a:lnTo>
                <a:lnTo>
                  <a:pt x="553" y="1125"/>
                </a:lnTo>
                <a:lnTo>
                  <a:pt x="554" y="1125"/>
                </a:lnTo>
                <a:cubicBezTo>
                  <a:pt x="559" y="1152"/>
                  <a:pt x="581" y="1172"/>
                  <a:pt x="608" y="1170"/>
                </a:cubicBezTo>
                <a:lnTo>
                  <a:pt x="608" y="1170"/>
                </a:lnTo>
                <a:lnTo>
                  <a:pt x="608" y="1170"/>
                </a:lnTo>
                <a:cubicBezTo>
                  <a:pt x="608" y="1170"/>
                  <a:pt x="608" y="1170"/>
                  <a:pt x="608" y="1170"/>
                </a:cubicBezTo>
                <a:cubicBezTo>
                  <a:pt x="608" y="1170"/>
                  <a:pt x="608" y="1170"/>
                  <a:pt x="608" y="1170"/>
                </a:cubicBezTo>
                <a:lnTo>
                  <a:pt x="608" y="1170"/>
                </a:lnTo>
                <a:cubicBezTo>
                  <a:pt x="608" y="1170"/>
                  <a:pt x="609" y="1170"/>
                  <a:pt x="609" y="1170"/>
                </a:cubicBezTo>
                <a:cubicBezTo>
                  <a:pt x="635" y="1169"/>
                  <a:pt x="656" y="1147"/>
                  <a:pt x="659" y="1120"/>
                </a:cubicBezTo>
                <a:lnTo>
                  <a:pt x="659" y="1120"/>
                </a:lnTo>
                <a:lnTo>
                  <a:pt x="659" y="1112"/>
                </a:lnTo>
                <a:lnTo>
                  <a:pt x="646" y="817"/>
                </a:lnTo>
                <a:close/>
                <a:moveTo>
                  <a:pt x="400" y="915"/>
                </a:moveTo>
                <a:cubicBezTo>
                  <a:pt x="397" y="884"/>
                  <a:pt x="394" y="858"/>
                  <a:pt x="392" y="844"/>
                </a:cubicBezTo>
                <a:cubicBezTo>
                  <a:pt x="390" y="829"/>
                  <a:pt x="382" y="816"/>
                  <a:pt x="370" y="808"/>
                </a:cubicBezTo>
                <a:cubicBezTo>
                  <a:pt x="365" y="805"/>
                  <a:pt x="361" y="802"/>
                  <a:pt x="356" y="800"/>
                </a:cubicBezTo>
                <a:cubicBezTo>
                  <a:pt x="348" y="796"/>
                  <a:pt x="340" y="793"/>
                  <a:pt x="330" y="789"/>
                </a:cubicBezTo>
                <a:cubicBezTo>
                  <a:pt x="314" y="783"/>
                  <a:pt x="295" y="777"/>
                  <a:pt x="275" y="771"/>
                </a:cubicBezTo>
                <a:cubicBezTo>
                  <a:pt x="259" y="767"/>
                  <a:pt x="243" y="762"/>
                  <a:pt x="228" y="758"/>
                </a:cubicBezTo>
                <a:lnTo>
                  <a:pt x="232" y="755"/>
                </a:lnTo>
                <a:cubicBezTo>
                  <a:pt x="217" y="631"/>
                  <a:pt x="225" y="562"/>
                  <a:pt x="207" y="489"/>
                </a:cubicBezTo>
                <a:cubicBezTo>
                  <a:pt x="207" y="489"/>
                  <a:pt x="193" y="448"/>
                  <a:pt x="171" y="422"/>
                </a:cubicBezTo>
                <a:cubicBezTo>
                  <a:pt x="166" y="417"/>
                  <a:pt x="188" y="532"/>
                  <a:pt x="186" y="526"/>
                </a:cubicBezTo>
                <a:cubicBezTo>
                  <a:pt x="171" y="489"/>
                  <a:pt x="131" y="401"/>
                  <a:pt x="117" y="393"/>
                </a:cubicBezTo>
                <a:cubicBezTo>
                  <a:pt x="102" y="384"/>
                  <a:pt x="87" y="378"/>
                  <a:pt x="71" y="378"/>
                </a:cubicBezTo>
                <a:cubicBezTo>
                  <a:pt x="0" y="413"/>
                  <a:pt x="40" y="631"/>
                  <a:pt x="60" y="856"/>
                </a:cubicBezTo>
                <a:lnTo>
                  <a:pt x="95" y="852"/>
                </a:lnTo>
                <a:cubicBezTo>
                  <a:pt x="102" y="859"/>
                  <a:pt x="110" y="864"/>
                  <a:pt x="120" y="866"/>
                </a:cubicBezTo>
                <a:cubicBezTo>
                  <a:pt x="151" y="874"/>
                  <a:pt x="293" y="880"/>
                  <a:pt x="294" y="885"/>
                </a:cubicBezTo>
                <a:cubicBezTo>
                  <a:pt x="295" y="896"/>
                  <a:pt x="297" y="910"/>
                  <a:pt x="298" y="926"/>
                </a:cubicBezTo>
                <a:cubicBezTo>
                  <a:pt x="303" y="972"/>
                  <a:pt x="309" y="1030"/>
                  <a:pt x="313" y="1077"/>
                </a:cubicBezTo>
                <a:cubicBezTo>
                  <a:pt x="315" y="1101"/>
                  <a:pt x="317" y="1121"/>
                  <a:pt x="319" y="1136"/>
                </a:cubicBezTo>
                <a:cubicBezTo>
                  <a:pt x="320" y="1150"/>
                  <a:pt x="321" y="1159"/>
                  <a:pt x="321" y="1159"/>
                </a:cubicBezTo>
                <a:cubicBezTo>
                  <a:pt x="323" y="1187"/>
                  <a:pt x="348" y="1208"/>
                  <a:pt x="376" y="1205"/>
                </a:cubicBezTo>
                <a:cubicBezTo>
                  <a:pt x="404" y="1202"/>
                  <a:pt x="425" y="1177"/>
                  <a:pt x="422" y="1149"/>
                </a:cubicBezTo>
                <a:cubicBezTo>
                  <a:pt x="422" y="1149"/>
                  <a:pt x="416" y="1087"/>
                  <a:pt x="410" y="1018"/>
                </a:cubicBezTo>
                <a:cubicBezTo>
                  <a:pt x="406" y="983"/>
                  <a:pt x="403" y="947"/>
                  <a:pt x="400" y="915"/>
                </a:cubicBezTo>
                <a:close/>
                <a:moveTo>
                  <a:pt x="144" y="348"/>
                </a:moveTo>
                <a:cubicBezTo>
                  <a:pt x="193" y="335"/>
                  <a:pt x="200" y="262"/>
                  <a:pt x="198" y="203"/>
                </a:cubicBezTo>
                <a:cubicBezTo>
                  <a:pt x="196" y="144"/>
                  <a:pt x="152" y="106"/>
                  <a:pt x="112" y="107"/>
                </a:cubicBezTo>
                <a:cubicBezTo>
                  <a:pt x="58" y="110"/>
                  <a:pt x="25" y="159"/>
                  <a:pt x="27" y="218"/>
                </a:cubicBezTo>
                <a:cubicBezTo>
                  <a:pt x="40" y="313"/>
                  <a:pt x="107" y="358"/>
                  <a:pt x="144" y="348"/>
                </a:cubicBezTo>
                <a:close/>
                <a:moveTo>
                  <a:pt x="1282" y="378"/>
                </a:moveTo>
                <a:cubicBezTo>
                  <a:pt x="1266" y="378"/>
                  <a:pt x="1251" y="384"/>
                  <a:pt x="1236" y="393"/>
                </a:cubicBezTo>
                <a:cubicBezTo>
                  <a:pt x="1222" y="401"/>
                  <a:pt x="1183" y="489"/>
                  <a:pt x="1168" y="526"/>
                </a:cubicBezTo>
                <a:cubicBezTo>
                  <a:pt x="1165" y="532"/>
                  <a:pt x="1187" y="417"/>
                  <a:pt x="1183" y="422"/>
                </a:cubicBezTo>
                <a:cubicBezTo>
                  <a:pt x="1160" y="448"/>
                  <a:pt x="1147" y="489"/>
                  <a:pt x="1147" y="489"/>
                </a:cubicBezTo>
                <a:cubicBezTo>
                  <a:pt x="1129" y="562"/>
                  <a:pt x="1136" y="631"/>
                  <a:pt x="1121" y="755"/>
                </a:cubicBezTo>
                <a:lnTo>
                  <a:pt x="1125" y="758"/>
                </a:lnTo>
                <a:cubicBezTo>
                  <a:pt x="1121" y="759"/>
                  <a:pt x="1116" y="760"/>
                  <a:pt x="1112" y="762"/>
                </a:cubicBezTo>
                <a:cubicBezTo>
                  <a:pt x="1088" y="768"/>
                  <a:pt x="1062" y="776"/>
                  <a:pt x="1040" y="783"/>
                </a:cubicBezTo>
                <a:cubicBezTo>
                  <a:pt x="1030" y="787"/>
                  <a:pt x="1019" y="791"/>
                  <a:pt x="1010" y="794"/>
                </a:cubicBezTo>
                <a:cubicBezTo>
                  <a:pt x="1005" y="796"/>
                  <a:pt x="1001" y="798"/>
                  <a:pt x="997" y="800"/>
                </a:cubicBezTo>
                <a:cubicBezTo>
                  <a:pt x="993" y="802"/>
                  <a:pt x="988" y="805"/>
                  <a:pt x="984" y="808"/>
                </a:cubicBezTo>
                <a:cubicBezTo>
                  <a:pt x="971" y="816"/>
                  <a:pt x="963" y="829"/>
                  <a:pt x="961" y="844"/>
                </a:cubicBezTo>
                <a:cubicBezTo>
                  <a:pt x="959" y="858"/>
                  <a:pt x="957" y="884"/>
                  <a:pt x="954" y="915"/>
                </a:cubicBezTo>
                <a:cubicBezTo>
                  <a:pt x="944" y="1009"/>
                  <a:pt x="931" y="1149"/>
                  <a:pt x="931" y="1149"/>
                </a:cubicBezTo>
                <a:cubicBezTo>
                  <a:pt x="928" y="1177"/>
                  <a:pt x="949" y="1202"/>
                  <a:pt x="977" y="1205"/>
                </a:cubicBezTo>
                <a:cubicBezTo>
                  <a:pt x="1005" y="1208"/>
                  <a:pt x="1030" y="1187"/>
                  <a:pt x="1032" y="1159"/>
                </a:cubicBezTo>
                <a:cubicBezTo>
                  <a:pt x="1032" y="1159"/>
                  <a:pt x="1034" y="1143"/>
                  <a:pt x="1036" y="1119"/>
                </a:cubicBezTo>
                <a:cubicBezTo>
                  <a:pt x="1040" y="1083"/>
                  <a:pt x="1045" y="1027"/>
                  <a:pt x="1050" y="975"/>
                </a:cubicBezTo>
                <a:cubicBezTo>
                  <a:pt x="1053" y="941"/>
                  <a:pt x="1057" y="908"/>
                  <a:pt x="1059" y="885"/>
                </a:cubicBezTo>
                <a:cubicBezTo>
                  <a:pt x="1060" y="885"/>
                  <a:pt x="1202" y="874"/>
                  <a:pt x="1234" y="866"/>
                </a:cubicBezTo>
                <a:cubicBezTo>
                  <a:pt x="1243" y="864"/>
                  <a:pt x="1251" y="859"/>
                  <a:pt x="1258" y="852"/>
                </a:cubicBezTo>
                <a:lnTo>
                  <a:pt x="1293" y="856"/>
                </a:lnTo>
                <a:cubicBezTo>
                  <a:pt x="1313" y="631"/>
                  <a:pt x="1354" y="413"/>
                  <a:pt x="1282" y="3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27" name="Freeform 35"/>
          <p:cNvSpPr>
            <a:spLocks noChangeAspect="1" noEditPoints="1"/>
          </p:cNvSpPr>
          <p:nvPr/>
        </p:nvSpPr>
        <p:spPr bwMode="auto">
          <a:xfrm>
            <a:off x="5280003" y="4189300"/>
            <a:ext cx="423044" cy="575579"/>
          </a:xfrm>
          <a:custGeom>
            <a:avLst/>
            <a:gdLst>
              <a:gd name="T0" fmla="*/ 73939 w 625"/>
              <a:gd name="T1" fmla="*/ 124194 h 852"/>
              <a:gd name="T2" fmla="*/ 62217 w 625"/>
              <a:gd name="T3" fmla="*/ 766762 h 852"/>
              <a:gd name="T4" fmla="*/ 563563 w 625"/>
              <a:gd name="T5" fmla="*/ 188091 h 852"/>
              <a:gd name="T6" fmla="*/ 520281 w 625"/>
              <a:gd name="T7" fmla="*/ 201590 h 852"/>
              <a:gd name="T8" fmla="*/ 64021 w 625"/>
              <a:gd name="T9" fmla="*/ 722664 h 852"/>
              <a:gd name="T10" fmla="*/ 243459 w 625"/>
              <a:gd name="T11" fmla="*/ 81896 h 852"/>
              <a:gd name="T12" fmla="*/ 320104 w 625"/>
              <a:gd name="T13" fmla="*/ 81896 h 852"/>
              <a:gd name="T14" fmla="*/ 280429 w 625"/>
              <a:gd name="T15" fmla="*/ 122394 h 852"/>
              <a:gd name="T16" fmla="*/ 196571 w 625"/>
              <a:gd name="T17" fmla="*/ 83696 h 852"/>
              <a:gd name="T18" fmla="*/ 103696 w 625"/>
              <a:gd name="T19" fmla="*/ 194390 h 852"/>
              <a:gd name="T20" fmla="*/ 459867 w 625"/>
              <a:gd name="T21" fmla="*/ 194390 h 852"/>
              <a:gd name="T22" fmla="*/ 366992 w 625"/>
              <a:gd name="T23" fmla="*/ 83696 h 852"/>
              <a:gd name="T24" fmla="*/ 196571 w 625"/>
              <a:gd name="T25" fmla="*/ 83696 h 852"/>
              <a:gd name="T26" fmla="*/ 199276 w 625"/>
              <a:gd name="T27" fmla="*/ 582271 h 852"/>
              <a:gd name="T28" fmla="*/ 136157 w 625"/>
              <a:gd name="T29" fmla="*/ 600270 h 852"/>
              <a:gd name="T30" fmla="*/ 122631 w 625"/>
              <a:gd name="T31" fmla="*/ 613770 h 852"/>
              <a:gd name="T32" fmla="*/ 199276 w 625"/>
              <a:gd name="T33" fmla="*/ 619169 h 852"/>
              <a:gd name="T34" fmla="*/ 119025 w 625"/>
              <a:gd name="T35" fmla="*/ 658767 h 852"/>
              <a:gd name="T36" fmla="*/ 218212 w 625"/>
              <a:gd name="T37" fmla="*/ 610170 h 852"/>
              <a:gd name="T38" fmla="*/ 218212 w 625"/>
              <a:gd name="T39" fmla="*/ 578671 h 852"/>
              <a:gd name="T40" fmla="*/ 99187 w 625"/>
              <a:gd name="T41" fmla="*/ 584971 h 852"/>
              <a:gd name="T42" fmla="*/ 192964 w 625"/>
              <a:gd name="T43" fmla="*/ 683966 h 852"/>
              <a:gd name="T44" fmla="*/ 192964 w 625"/>
              <a:gd name="T45" fmla="*/ 301485 h 852"/>
              <a:gd name="T46" fmla="*/ 136157 w 625"/>
              <a:gd name="T47" fmla="*/ 318584 h 852"/>
              <a:gd name="T48" fmla="*/ 155994 w 625"/>
              <a:gd name="T49" fmla="*/ 368982 h 852"/>
              <a:gd name="T50" fmla="*/ 119025 w 625"/>
              <a:gd name="T51" fmla="*/ 382481 h 852"/>
              <a:gd name="T52" fmla="*/ 192964 w 625"/>
              <a:gd name="T53" fmla="*/ 281686 h 852"/>
              <a:gd name="T54" fmla="*/ 99187 w 625"/>
              <a:gd name="T55" fmla="*/ 380681 h 852"/>
              <a:gd name="T56" fmla="*/ 217310 w 625"/>
              <a:gd name="T57" fmla="*/ 323084 h 852"/>
              <a:gd name="T58" fmla="*/ 216408 w 625"/>
              <a:gd name="T59" fmla="*/ 296985 h 852"/>
              <a:gd name="T60" fmla="*/ 199276 w 625"/>
              <a:gd name="T61" fmla="*/ 452678 h 852"/>
              <a:gd name="T62" fmla="*/ 122631 w 625"/>
              <a:gd name="T63" fmla="*/ 471577 h 852"/>
              <a:gd name="T64" fmla="*/ 199276 w 625"/>
              <a:gd name="T65" fmla="*/ 522874 h 852"/>
              <a:gd name="T66" fmla="*/ 218212 w 625"/>
              <a:gd name="T67" fmla="*/ 438278 h 852"/>
              <a:gd name="T68" fmla="*/ 99187 w 625"/>
              <a:gd name="T69" fmla="*/ 442778 h 852"/>
              <a:gd name="T70" fmla="*/ 199276 w 625"/>
              <a:gd name="T71" fmla="*/ 541773 h 852"/>
              <a:gd name="T72" fmla="*/ 260592 w 625"/>
              <a:gd name="T73" fmla="*/ 418479 h 852"/>
              <a:gd name="T74" fmla="*/ 294856 w 625"/>
              <a:gd name="T75" fmla="*/ 650668 h 852"/>
              <a:gd name="T76" fmla="*/ 452654 w 625"/>
              <a:gd name="T77" fmla="*/ 602070 h 852"/>
              <a:gd name="T78" fmla="*/ 288544 w 625"/>
              <a:gd name="T79" fmla="*/ 644368 h 852"/>
              <a:gd name="T80" fmla="*/ 452654 w 625"/>
              <a:gd name="T81" fmla="*/ 456277 h 852"/>
              <a:gd name="T82" fmla="*/ 288544 w 625"/>
              <a:gd name="T83" fmla="*/ 368982 h 852"/>
              <a:gd name="T84" fmla="*/ 288544 w 625"/>
              <a:gd name="T85" fmla="*/ 316784 h 8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25" h="852">
                <a:moveTo>
                  <a:pt x="48" y="224"/>
                </a:moveTo>
                <a:cubicBezTo>
                  <a:pt x="48" y="200"/>
                  <a:pt x="59" y="188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6" y="852"/>
                </a:lnTo>
                <a:cubicBezTo>
                  <a:pt x="591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7"/>
                  <a:pt x="586" y="139"/>
                  <a:pt x="543" y="138"/>
                </a:cubicBezTo>
                <a:lnTo>
                  <a:pt x="543" y="188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3"/>
                  <a:pt x="554" y="803"/>
                </a:cubicBezTo>
                <a:lnTo>
                  <a:pt x="71" y="803"/>
                </a:lnTo>
                <a:cubicBezTo>
                  <a:pt x="53" y="803"/>
                  <a:pt x="48" y="783"/>
                  <a:pt x="48" y="764"/>
                </a:cubicBezTo>
                <a:lnTo>
                  <a:pt x="48" y="224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6" y="52"/>
                </a:lnTo>
                <a:cubicBezTo>
                  <a:pt x="336" y="52"/>
                  <a:pt x="355" y="71"/>
                  <a:pt x="355" y="91"/>
                </a:cubicBezTo>
                <a:lnTo>
                  <a:pt x="355" y="95"/>
                </a:lnTo>
                <a:cubicBezTo>
                  <a:pt x="355" y="117"/>
                  <a:pt x="336" y="136"/>
                  <a:pt x="314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6" y="93"/>
                  <a:pt x="115" y="104"/>
                  <a:pt x="115" y="127"/>
                </a:cubicBezTo>
                <a:lnTo>
                  <a:pt x="115" y="216"/>
                </a:lnTo>
                <a:cubicBezTo>
                  <a:pt x="115" y="231"/>
                  <a:pt x="124" y="246"/>
                  <a:pt x="138" y="246"/>
                </a:cubicBezTo>
                <a:lnTo>
                  <a:pt x="487" y="246"/>
                </a:lnTo>
                <a:cubicBezTo>
                  <a:pt x="501" y="246"/>
                  <a:pt x="510" y="231"/>
                  <a:pt x="510" y="216"/>
                </a:cubicBezTo>
                <a:lnTo>
                  <a:pt x="510" y="127"/>
                </a:lnTo>
                <a:cubicBezTo>
                  <a:pt x="510" y="104"/>
                  <a:pt x="499" y="93"/>
                  <a:pt x="476" y="93"/>
                </a:cubicBezTo>
                <a:lnTo>
                  <a:pt x="407" y="93"/>
                </a:lnTo>
                <a:cubicBezTo>
                  <a:pt x="407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7"/>
                  <a:pt x="138" y="647"/>
                </a:cubicBezTo>
                <a:lnTo>
                  <a:pt x="221" y="647"/>
                </a:lnTo>
                <a:lnTo>
                  <a:pt x="221" y="654"/>
                </a:lnTo>
                <a:cubicBezTo>
                  <a:pt x="221" y="661"/>
                  <a:pt x="186" y="680"/>
                  <a:pt x="180" y="684"/>
                </a:cubicBezTo>
                <a:cubicBezTo>
                  <a:pt x="174" y="679"/>
                  <a:pt x="161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4" y="693"/>
                  <a:pt x="221" y="688"/>
                </a:cubicBezTo>
                <a:cubicBezTo>
                  <a:pt x="221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40" y="715"/>
                  <a:pt x="242" y="678"/>
                </a:cubicBezTo>
                <a:cubicBezTo>
                  <a:pt x="243" y="658"/>
                  <a:pt x="292" y="642"/>
                  <a:pt x="296" y="624"/>
                </a:cubicBezTo>
                <a:lnTo>
                  <a:pt x="290" y="624"/>
                </a:lnTo>
                <a:cubicBezTo>
                  <a:pt x="275" y="624"/>
                  <a:pt x="253" y="637"/>
                  <a:pt x="242" y="643"/>
                </a:cubicBezTo>
                <a:cubicBezTo>
                  <a:pt x="237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2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0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1" y="336"/>
                  <a:pt x="221" y="341"/>
                </a:cubicBezTo>
                <a:cubicBezTo>
                  <a:pt x="221" y="346"/>
                  <a:pt x="184" y="371"/>
                  <a:pt x="180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6"/>
                  <a:pt x="173" y="410"/>
                </a:cubicBezTo>
                <a:lnTo>
                  <a:pt x="221" y="376"/>
                </a:lnTo>
                <a:lnTo>
                  <a:pt x="221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2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3"/>
                  <a:pt x="241" y="359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1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1" y="492"/>
                </a:lnTo>
                <a:lnTo>
                  <a:pt x="221" y="503"/>
                </a:lnTo>
                <a:lnTo>
                  <a:pt x="180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4"/>
                </a:cubicBezTo>
                <a:cubicBezTo>
                  <a:pt x="136" y="531"/>
                  <a:pt x="167" y="565"/>
                  <a:pt x="173" y="565"/>
                </a:cubicBezTo>
                <a:cubicBezTo>
                  <a:pt x="183" y="565"/>
                  <a:pt x="209" y="536"/>
                  <a:pt x="221" y="533"/>
                </a:cubicBezTo>
                <a:lnTo>
                  <a:pt x="221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2" y="487"/>
                </a:moveTo>
                <a:cubicBezTo>
                  <a:pt x="238" y="480"/>
                  <a:pt x="233" y="470"/>
                  <a:pt x="221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1"/>
                  <a:pt x="121" y="602"/>
                  <a:pt x="132" y="602"/>
                </a:cubicBezTo>
                <a:lnTo>
                  <a:pt x="221" y="602"/>
                </a:lnTo>
                <a:cubicBezTo>
                  <a:pt x="252" y="602"/>
                  <a:pt x="242" y="547"/>
                  <a:pt x="242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2" y="487"/>
                </a:lnTo>
                <a:close/>
                <a:moveTo>
                  <a:pt x="320" y="716"/>
                </a:moveTo>
                <a:cubicBezTo>
                  <a:pt x="320" y="721"/>
                  <a:pt x="322" y="723"/>
                  <a:pt x="327" y="723"/>
                </a:cubicBezTo>
                <a:lnTo>
                  <a:pt x="495" y="723"/>
                </a:lnTo>
                <a:cubicBezTo>
                  <a:pt x="500" y="723"/>
                  <a:pt x="502" y="721"/>
                  <a:pt x="502" y="716"/>
                </a:cubicBezTo>
                <a:lnTo>
                  <a:pt x="502" y="669"/>
                </a:lnTo>
                <a:cubicBezTo>
                  <a:pt x="502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2" y="565"/>
                </a:lnTo>
                <a:lnTo>
                  <a:pt x="502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4095" y="552573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六、要点解读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6861" y="1264797"/>
            <a:ext cx="4960012" cy="52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12.</a:t>
            </a: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根据技术方案科学制订校本方案</a:t>
            </a:r>
          </a:p>
        </p:txBody>
      </p:sp>
      <p:sp>
        <p:nvSpPr>
          <p:cNvPr id="8" name="燕尾形 7"/>
          <p:cNvSpPr/>
          <p:nvPr/>
        </p:nvSpPr>
        <p:spPr>
          <a:xfrm>
            <a:off x="1323025" y="139769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491935" y="1398967"/>
            <a:ext cx="235057" cy="337819"/>
          </a:xfrm>
          <a:prstGeom prst="chevron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70031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087686" y="5943293"/>
            <a:ext cx="3962432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高校健康教育教指委意见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743835" y="3152034"/>
            <a:ext cx="7019290" cy="165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感谢垂听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敬请各位领导、专家指正！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A4DAEDD-C080-4D79-9E01-FD52A420A17A}"/>
              </a:ext>
            </a:extLst>
          </p:cNvPr>
          <p:cNvSpPr txBox="1"/>
          <p:nvPr/>
        </p:nvSpPr>
        <p:spPr>
          <a:xfrm>
            <a:off x="1751395" y="550668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一、制定背景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AA64E1-3F3F-4204-BD2D-AF8C5F1BC1FB}"/>
              </a:ext>
            </a:extLst>
          </p:cNvPr>
          <p:cNvSpPr txBox="1"/>
          <p:nvPr/>
        </p:nvSpPr>
        <p:spPr bwMode="auto">
          <a:xfrm>
            <a:off x="1751395" y="1990969"/>
            <a:ext cx="4284970" cy="5810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落实</a:t>
            </a:r>
            <a:r>
              <a:rPr 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党中央</a:t>
            </a: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总策略方针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4F9F38-172F-421B-B8A4-9797C9129654}"/>
              </a:ext>
            </a:extLst>
          </p:cNvPr>
          <p:cNvSpPr txBox="1"/>
          <p:nvPr/>
        </p:nvSpPr>
        <p:spPr bwMode="auto">
          <a:xfrm>
            <a:off x="1751395" y="2776883"/>
            <a:ext cx="4059683" cy="14229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790"/>
              </a:spcBef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落实党中央</a:t>
            </a:r>
            <a:r>
              <a:rPr lang="zh-CN" altLang="en-US" sz="200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“外防输入、内防反弹”总策略、“动态清零”总方针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，统筹疫情防控与经济社会发展。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95AF09-6209-4CD4-9290-A7A428D1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692" y="1281553"/>
            <a:ext cx="3739571" cy="3872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68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6F911D5-D659-49C6-BF98-8485D74F0AEE}"/>
              </a:ext>
            </a:extLst>
          </p:cNvPr>
          <p:cNvSpPr txBox="1"/>
          <p:nvPr/>
        </p:nvSpPr>
        <p:spPr>
          <a:xfrm>
            <a:off x="1751395" y="550668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一、制定背景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61A807-F38E-4296-9658-008AA74F4530}"/>
              </a:ext>
            </a:extLst>
          </p:cNvPr>
          <p:cNvSpPr txBox="1"/>
          <p:nvPr/>
        </p:nvSpPr>
        <p:spPr bwMode="auto">
          <a:xfrm>
            <a:off x="1787887" y="1997873"/>
            <a:ext cx="4241853" cy="11350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 err="1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新型冠状病毒肺炎防控方案（第九版</a:t>
            </a:r>
            <a:r>
              <a:rPr lang="en-US" altLang="zh-CN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E00DF5-B6DE-4692-94B6-A0EFFA35D20E}"/>
              </a:ext>
            </a:extLst>
          </p:cNvPr>
          <p:cNvSpPr txBox="1"/>
          <p:nvPr/>
        </p:nvSpPr>
        <p:spPr bwMode="auto">
          <a:xfrm>
            <a:off x="1784524" y="3443952"/>
            <a:ext cx="5252379" cy="10638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790"/>
              </a:spcBef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6月27日颁布，新措施、新要求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790"/>
              </a:spcBef>
              <a:defRPr/>
            </a:pPr>
            <a:r>
              <a:rPr lang="en-US" altLang="zh-CN" sz="2000" dirty="0" err="1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国务院联防联控组</a:t>
            </a:r>
            <a:r>
              <a:rPr lang="zh-CN" altLang="en-US" sz="200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重申</a:t>
            </a:r>
            <a:r>
              <a:rPr lang="en-US" altLang="zh-CN" sz="200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en-US" altLang="zh-CN" sz="2000" dirty="0" err="1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九不准</a:t>
            </a:r>
            <a:r>
              <a:rPr lang="en-US" altLang="zh-CN" sz="2000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ED91BC-F6F1-4860-964F-335F76DC6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822" y="1017710"/>
            <a:ext cx="3031046" cy="5391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838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6F911D5-D659-49C6-BF98-8485D74F0AEE}"/>
              </a:ext>
            </a:extLst>
          </p:cNvPr>
          <p:cNvSpPr txBox="1"/>
          <p:nvPr/>
        </p:nvSpPr>
        <p:spPr>
          <a:xfrm>
            <a:off x="1751395" y="550668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一、制定背景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61A807-F38E-4296-9658-008AA74F4530}"/>
              </a:ext>
            </a:extLst>
          </p:cNvPr>
          <p:cNvSpPr txBox="1"/>
          <p:nvPr/>
        </p:nvSpPr>
        <p:spPr bwMode="auto">
          <a:xfrm>
            <a:off x="1794513" y="1997873"/>
            <a:ext cx="4938796" cy="11350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高校教研生活秩序依旧受疫情严重困扰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394F18-EEA6-44AB-8259-A0085BFFE5AD}"/>
              </a:ext>
            </a:extLst>
          </p:cNvPr>
          <p:cNvSpPr txBox="1"/>
          <p:nvPr/>
        </p:nvSpPr>
        <p:spPr bwMode="auto">
          <a:xfrm>
            <a:off x="1903795" y="3267710"/>
            <a:ext cx="4681732" cy="9612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790"/>
              </a:spcBef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疫情此起彼伏，高校依旧需要保持较高警惕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17F563B-4C25-4CDC-BD17-D3D75B4CC64B}"/>
              </a:ext>
            </a:extLst>
          </p:cNvPr>
          <p:cNvSpPr txBox="1"/>
          <p:nvPr/>
        </p:nvSpPr>
        <p:spPr bwMode="auto">
          <a:xfrm>
            <a:off x="1797778" y="4828555"/>
            <a:ext cx="5009422" cy="5810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2000">
                <a:latin typeface="思源黑体" pitchFamily="34" charset="-122"/>
                <a:ea typeface="思源黑体" pitchFamily="34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B700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以第五版技术方案为基础修订而成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DCD2FF-C1E2-46DD-9F30-3F8EC381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157" y="2229053"/>
            <a:ext cx="3899253" cy="259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53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šliḍe"/>
          <p:cNvSpPr/>
          <p:nvPr/>
        </p:nvSpPr>
        <p:spPr bwMode="auto">
          <a:xfrm>
            <a:off x="520902" y="2657619"/>
            <a:ext cx="7166571" cy="764121"/>
          </a:xfrm>
          <a:custGeom>
            <a:avLst/>
            <a:gdLst>
              <a:gd name="T0" fmla="*/ 1550 w 1570"/>
              <a:gd name="T1" fmla="*/ 1 h 221"/>
              <a:gd name="T2" fmla="*/ 1493 w 1570"/>
              <a:gd name="T3" fmla="*/ 1 h 221"/>
              <a:gd name="T4" fmla="*/ 1473 w 1570"/>
              <a:gd name="T5" fmla="*/ 2 h 221"/>
              <a:gd name="T6" fmla="*/ 1452 w 1570"/>
              <a:gd name="T7" fmla="*/ 3 h 221"/>
              <a:gd name="T8" fmla="*/ 1404 w 1570"/>
              <a:gd name="T9" fmla="*/ 8 h 221"/>
              <a:gd name="T10" fmla="*/ 1290 w 1570"/>
              <a:gd name="T11" fmla="*/ 24 h 221"/>
              <a:gd name="T12" fmla="*/ 1157 w 1570"/>
              <a:gd name="T13" fmla="*/ 50 h 221"/>
              <a:gd name="T14" fmla="*/ 1009 w 1570"/>
              <a:gd name="T15" fmla="*/ 83 h 221"/>
              <a:gd name="T16" fmla="*/ 852 w 1570"/>
              <a:gd name="T17" fmla="*/ 120 h 221"/>
              <a:gd name="T18" fmla="*/ 693 w 1570"/>
              <a:gd name="T19" fmla="*/ 145 h 221"/>
              <a:gd name="T20" fmla="*/ 611 w 1570"/>
              <a:gd name="T21" fmla="*/ 149 h 221"/>
              <a:gd name="T22" fmla="*/ 531 w 1570"/>
              <a:gd name="T23" fmla="*/ 147 h 221"/>
              <a:gd name="T24" fmla="*/ 375 w 1570"/>
              <a:gd name="T25" fmla="*/ 129 h 221"/>
              <a:gd name="T26" fmla="*/ 232 w 1570"/>
              <a:gd name="T27" fmla="*/ 95 h 221"/>
              <a:gd name="T28" fmla="*/ 108 w 1570"/>
              <a:gd name="T29" fmla="*/ 54 h 221"/>
              <a:gd name="T30" fmla="*/ 53 w 1570"/>
              <a:gd name="T31" fmla="*/ 32 h 221"/>
              <a:gd name="T32" fmla="*/ 5 w 1570"/>
              <a:gd name="T33" fmla="*/ 10 h 221"/>
              <a:gd name="T34" fmla="*/ 0 w 1570"/>
              <a:gd name="T35" fmla="*/ 8 h 221"/>
              <a:gd name="T36" fmla="*/ 0 w 1570"/>
              <a:gd name="T37" fmla="*/ 98 h 221"/>
              <a:gd name="T38" fmla="*/ 79 w 1570"/>
              <a:gd name="T39" fmla="*/ 129 h 221"/>
              <a:gd name="T40" fmla="*/ 211 w 1570"/>
              <a:gd name="T41" fmla="*/ 172 h 221"/>
              <a:gd name="T42" fmla="*/ 363 w 1570"/>
              <a:gd name="T43" fmla="*/ 204 h 221"/>
              <a:gd name="T44" fmla="*/ 528 w 1570"/>
              <a:gd name="T45" fmla="*/ 219 h 221"/>
              <a:gd name="T46" fmla="*/ 699 w 1570"/>
              <a:gd name="T47" fmla="*/ 211 h 221"/>
              <a:gd name="T48" fmla="*/ 867 w 1570"/>
              <a:gd name="T49" fmla="*/ 177 h 221"/>
              <a:gd name="T50" fmla="*/ 1022 w 1570"/>
              <a:gd name="T51" fmla="*/ 132 h 221"/>
              <a:gd name="T52" fmla="*/ 1167 w 1570"/>
              <a:gd name="T53" fmla="*/ 89 h 221"/>
              <a:gd name="T54" fmla="*/ 1297 w 1570"/>
              <a:gd name="T55" fmla="*/ 54 h 221"/>
              <a:gd name="T56" fmla="*/ 1355 w 1570"/>
              <a:gd name="T57" fmla="*/ 39 h 221"/>
              <a:gd name="T58" fmla="*/ 1408 w 1570"/>
              <a:gd name="T59" fmla="*/ 28 h 221"/>
              <a:gd name="T60" fmla="*/ 1454 w 1570"/>
              <a:gd name="T61" fmla="*/ 19 h 221"/>
              <a:gd name="T62" fmla="*/ 1475 w 1570"/>
              <a:gd name="T63" fmla="*/ 16 h 221"/>
              <a:gd name="T64" fmla="*/ 1494 w 1570"/>
              <a:gd name="T65" fmla="*/ 13 h 221"/>
              <a:gd name="T66" fmla="*/ 1550 w 1570"/>
              <a:gd name="T67" fmla="*/ 7 h 221"/>
              <a:gd name="T68" fmla="*/ 1570 w 1570"/>
              <a:gd name="T69" fmla="*/ 5 h 221"/>
              <a:gd name="T70" fmla="*/ 1570 w 1570"/>
              <a:gd name="T71" fmla="*/ 1 h 221"/>
              <a:gd name="T72" fmla="*/ 1550 w 1570"/>
              <a:gd name="T73" fmla="*/ 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70" h="221">
                <a:moveTo>
                  <a:pt x="1550" y="1"/>
                </a:moveTo>
                <a:cubicBezTo>
                  <a:pt x="1537" y="0"/>
                  <a:pt x="1517" y="0"/>
                  <a:pt x="1493" y="1"/>
                </a:cubicBezTo>
                <a:cubicBezTo>
                  <a:pt x="1487" y="1"/>
                  <a:pt x="1480" y="2"/>
                  <a:pt x="1473" y="2"/>
                </a:cubicBezTo>
                <a:cubicBezTo>
                  <a:pt x="1467" y="2"/>
                  <a:pt x="1460" y="3"/>
                  <a:pt x="1452" y="3"/>
                </a:cubicBezTo>
                <a:cubicBezTo>
                  <a:pt x="1437" y="4"/>
                  <a:pt x="1421" y="6"/>
                  <a:pt x="1404" y="8"/>
                </a:cubicBezTo>
                <a:cubicBezTo>
                  <a:pt x="1370" y="11"/>
                  <a:pt x="1332" y="17"/>
                  <a:pt x="1290" y="24"/>
                </a:cubicBezTo>
                <a:cubicBezTo>
                  <a:pt x="1249" y="31"/>
                  <a:pt x="1204" y="40"/>
                  <a:pt x="1157" y="50"/>
                </a:cubicBezTo>
                <a:cubicBezTo>
                  <a:pt x="1110" y="60"/>
                  <a:pt x="1061" y="71"/>
                  <a:pt x="1009" y="83"/>
                </a:cubicBezTo>
                <a:cubicBezTo>
                  <a:pt x="959" y="95"/>
                  <a:pt x="906" y="108"/>
                  <a:pt x="852" y="120"/>
                </a:cubicBezTo>
                <a:cubicBezTo>
                  <a:pt x="800" y="132"/>
                  <a:pt x="747" y="141"/>
                  <a:pt x="693" y="145"/>
                </a:cubicBezTo>
                <a:cubicBezTo>
                  <a:pt x="666" y="147"/>
                  <a:pt x="638" y="149"/>
                  <a:pt x="611" y="149"/>
                </a:cubicBezTo>
                <a:cubicBezTo>
                  <a:pt x="584" y="149"/>
                  <a:pt x="558" y="149"/>
                  <a:pt x="531" y="147"/>
                </a:cubicBezTo>
                <a:cubicBezTo>
                  <a:pt x="478" y="144"/>
                  <a:pt x="425" y="138"/>
                  <a:pt x="375" y="129"/>
                </a:cubicBezTo>
                <a:cubicBezTo>
                  <a:pt x="325" y="120"/>
                  <a:pt x="277" y="108"/>
                  <a:pt x="232" y="95"/>
                </a:cubicBezTo>
                <a:cubicBezTo>
                  <a:pt x="188" y="83"/>
                  <a:pt x="146" y="68"/>
                  <a:pt x="108" y="54"/>
                </a:cubicBezTo>
                <a:cubicBezTo>
                  <a:pt x="89" y="46"/>
                  <a:pt x="71" y="39"/>
                  <a:pt x="53" y="32"/>
                </a:cubicBezTo>
                <a:cubicBezTo>
                  <a:pt x="36" y="24"/>
                  <a:pt x="20" y="17"/>
                  <a:pt x="5" y="10"/>
                </a:cubicBezTo>
                <a:cubicBezTo>
                  <a:pt x="4" y="9"/>
                  <a:pt x="2" y="8"/>
                  <a:pt x="0" y="8"/>
                </a:cubicBezTo>
                <a:cubicBezTo>
                  <a:pt x="0" y="98"/>
                  <a:pt x="0" y="98"/>
                  <a:pt x="0" y="98"/>
                </a:cubicBezTo>
                <a:cubicBezTo>
                  <a:pt x="24" y="108"/>
                  <a:pt x="51" y="119"/>
                  <a:pt x="79" y="129"/>
                </a:cubicBezTo>
                <a:cubicBezTo>
                  <a:pt x="119" y="144"/>
                  <a:pt x="164" y="159"/>
                  <a:pt x="211" y="172"/>
                </a:cubicBezTo>
                <a:cubicBezTo>
                  <a:pt x="259" y="185"/>
                  <a:pt x="310" y="196"/>
                  <a:pt x="363" y="204"/>
                </a:cubicBezTo>
                <a:cubicBezTo>
                  <a:pt x="416" y="212"/>
                  <a:pt x="472" y="217"/>
                  <a:pt x="528" y="219"/>
                </a:cubicBezTo>
                <a:cubicBezTo>
                  <a:pt x="585" y="221"/>
                  <a:pt x="642" y="218"/>
                  <a:pt x="699" y="211"/>
                </a:cubicBezTo>
                <a:cubicBezTo>
                  <a:pt x="756" y="204"/>
                  <a:pt x="813" y="192"/>
                  <a:pt x="867" y="177"/>
                </a:cubicBezTo>
                <a:cubicBezTo>
                  <a:pt x="920" y="162"/>
                  <a:pt x="972" y="146"/>
                  <a:pt x="1022" y="132"/>
                </a:cubicBezTo>
                <a:cubicBezTo>
                  <a:pt x="1072" y="117"/>
                  <a:pt x="1121" y="102"/>
                  <a:pt x="1167" y="89"/>
                </a:cubicBezTo>
                <a:cubicBezTo>
                  <a:pt x="1213" y="76"/>
                  <a:pt x="1256" y="64"/>
                  <a:pt x="1297" y="54"/>
                </a:cubicBezTo>
                <a:cubicBezTo>
                  <a:pt x="1317" y="49"/>
                  <a:pt x="1336" y="44"/>
                  <a:pt x="1355" y="39"/>
                </a:cubicBezTo>
                <a:cubicBezTo>
                  <a:pt x="1373" y="35"/>
                  <a:pt x="1391" y="31"/>
                  <a:pt x="1408" y="28"/>
                </a:cubicBezTo>
                <a:cubicBezTo>
                  <a:pt x="1424" y="25"/>
                  <a:pt x="1440" y="22"/>
                  <a:pt x="1454" y="19"/>
                </a:cubicBezTo>
                <a:cubicBezTo>
                  <a:pt x="1461" y="18"/>
                  <a:pt x="1468" y="17"/>
                  <a:pt x="1475" y="16"/>
                </a:cubicBezTo>
                <a:cubicBezTo>
                  <a:pt x="1482" y="15"/>
                  <a:pt x="1488" y="14"/>
                  <a:pt x="1494" y="13"/>
                </a:cubicBezTo>
                <a:cubicBezTo>
                  <a:pt x="1518" y="10"/>
                  <a:pt x="1537" y="8"/>
                  <a:pt x="1550" y="7"/>
                </a:cubicBezTo>
                <a:cubicBezTo>
                  <a:pt x="1563" y="6"/>
                  <a:pt x="1570" y="5"/>
                  <a:pt x="1570" y="5"/>
                </a:cubicBezTo>
                <a:cubicBezTo>
                  <a:pt x="1570" y="1"/>
                  <a:pt x="1570" y="1"/>
                  <a:pt x="1570" y="1"/>
                </a:cubicBezTo>
                <a:cubicBezTo>
                  <a:pt x="1570" y="1"/>
                  <a:pt x="1563" y="1"/>
                  <a:pt x="1550" y="1"/>
                </a:cubicBezTo>
                <a:close/>
              </a:path>
            </a:pathLst>
          </a:custGeom>
          <a:solidFill>
            <a:srgbClr val="B40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5691" y="4001457"/>
            <a:ext cx="3638420" cy="2060093"/>
          </a:xfrm>
          <a:prstGeom prst="rect">
            <a:avLst/>
          </a:prstGeom>
          <a:solidFill>
            <a:srgbClr val="B40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ïṥḷiḑê"/>
          <p:cNvSpPr/>
          <p:nvPr/>
        </p:nvSpPr>
        <p:spPr bwMode="auto">
          <a:xfrm>
            <a:off x="1598912" y="1816827"/>
            <a:ext cx="9718376" cy="934874"/>
          </a:xfrm>
          <a:custGeom>
            <a:avLst/>
            <a:gdLst>
              <a:gd name="T0" fmla="*/ 2107 w 2129"/>
              <a:gd name="T1" fmla="*/ 104 h 270"/>
              <a:gd name="T2" fmla="*/ 2026 w 2129"/>
              <a:gd name="T3" fmla="*/ 71 h 270"/>
              <a:gd name="T4" fmla="*/ 1839 w 2129"/>
              <a:gd name="T5" fmla="*/ 20 h 270"/>
              <a:gd name="T6" fmla="*/ 1513 w 2129"/>
              <a:gd name="T7" fmla="*/ 4 h 270"/>
              <a:gd name="T8" fmla="*/ 1172 w 2129"/>
              <a:gd name="T9" fmla="*/ 68 h 270"/>
              <a:gd name="T10" fmla="*/ 903 w 2129"/>
              <a:gd name="T11" fmla="*/ 156 h 270"/>
              <a:gd name="T12" fmla="*/ 887 w 2129"/>
              <a:gd name="T13" fmla="*/ 161 h 270"/>
              <a:gd name="T14" fmla="*/ 885 w 2129"/>
              <a:gd name="T15" fmla="*/ 161 h 270"/>
              <a:gd name="T16" fmla="*/ 878 w 2129"/>
              <a:gd name="T17" fmla="*/ 163 h 270"/>
              <a:gd name="T18" fmla="*/ 837 w 2129"/>
              <a:gd name="T19" fmla="*/ 173 h 270"/>
              <a:gd name="T20" fmla="*/ 798 w 2129"/>
              <a:gd name="T21" fmla="*/ 181 h 270"/>
              <a:gd name="T22" fmla="*/ 747 w 2129"/>
              <a:gd name="T23" fmla="*/ 190 h 270"/>
              <a:gd name="T24" fmla="*/ 498 w 2129"/>
              <a:gd name="T25" fmla="*/ 206 h 270"/>
              <a:gd name="T26" fmla="*/ 440 w 2129"/>
              <a:gd name="T27" fmla="*/ 202 h 270"/>
              <a:gd name="T28" fmla="*/ 407 w 2129"/>
              <a:gd name="T29" fmla="*/ 199 h 270"/>
              <a:gd name="T30" fmla="*/ 364 w 2129"/>
              <a:gd name="T31" fmla="*/ 194 h 270"/>
              <a:gd name="T32" fmla="*/ 180 w 2129"/>
              <a:gd name="T33" fmla="*/ 155 h 270"/>
              <a:gd name="T34" fmla="*/ 123 w 2129"/>
              <a:gd name="T35" fmla="*/ 138 h 270"/>
              <a:gd name="T36" fmla="*/ 57 w 2129"/>
              <a:gd name="T37" fmla="*/ 114 h 270"/>
              <a:gd name="T38" fmla="*/ 1 w 2129"/>
              <a:gd name="T39" fmla="*/ 90 h 270"/>
              <a:gd name="T40" fmla="*/ 24 w 2129"/>
              <a:gd name="T41" fmla="*/ 106 h 270"/>
              <a:gd name="T42" fmla="*/ 95 w 2129"/>
              <a:gd name="T43" fmla="*/ 139 h 270"/>
              <a:gd name="T44" fmla="*/ 146 w 2129"/>
              <a:gd name="T45" fmla="*/ 159 h 270"/>
              <a:gd name="T46" fmla="*/ 208 w 2129"/>
              <a:gd name="T47" fmla="*/ 181 h 270"/>
              <a:gd name="T48" fmla="*/ 381 w 2129"/>
              <a:gd name="T49" fmla="*/ 224 h 270"/>
              <a:gd name="T50" fmla="*/ 425 w 2129"/>
              <a:gd name="T51" fmla="*/ 231 h 270"/>
              <a:gd name="T52" fmla="*/ 448 w 2129"/>
              <a:gd name="T53" fmla="*/ 234 h 270"/>
              <a:gd name="T54" fmla="*/ 544 w 2129"/>
              <a:gd name="T55" fmla="*/ 243 h 270"/>
              <a:gd name="T56" fmla="*/ 780 w 2129"/>
              <a:gd name="T57" fmla="*/ 236 h 270"/>
              <a:gd name="T58" fmla="*/ 835 w 2129"/>
              <a:gd name="T59" fmla="*/ 229 h 270"/>
              <a:gd name="T60" fmla="*/ 863 w 2129"/>
              <a:gd name="T61" fmla="*/ 224 h 270"/>
              <a:gd name="T62" fmla="*/ 896 w 2129"/>
              <a:gd name="T63" fmla="*/ 218 h 270"/>
              <a:gd name="T64" fmla="*/ 918 w 2129"/>
              <a:gd name="T65" fmla="*/ 213 h 270"/>
              <a:gd name="T66" fmla="*/ 1192 w 2129"/>
              <a:gd name="T67" fmla="*/ 140 h 270"/>
              <a:gd name="T68" fmla="*/ 1517 w 2129"/>
              <a:gd name="T69" fmla="*/ 99 h 270"/>
              <a:gd name="T70" fmla="*/ 1815 w 2129"/>
              <a:gd name="T71" fmla="*/ 131 h 270"/>
              <a:gd name="T72" fmla="*/ 1980 w 2129"/>
              <a:gd name="T73" fmla="*/ 186 h 270"/>
              <a:gd name="T74" fmla="*/ 2049 w 2129"/>
              <a:gd name="T75" fmla="*/ 219 h 270"/>
              <a:gd name="T76" fmla="*/ 2107 w 2129"/>
              <a:gd name="T77" fmla="*/ 255 h 270"/>
              <a:gd name="T78" fmla="*/ 2129 w 2129"/>
              <a:gd name="T79" fmla="*/ 11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29" h="270">
                <a:moveTo>
                  <a:pt x="2129" y="115"/>
                </a:moveTo>
                <a:cubicBezTo>
                  <a:pt x="2122" y="112"/>
                  <a:pt x="2115" y="108"/>
                  <a:pt x="2107" y="104"/>
                </a:cubicBezTo>
                <a:cubicBezTo>
                  <a:pt x="2094" y="98"/>
                  <a:pt x="2081" y="93"/>
                  <a:pt x="2068" y="87"/>
                </a:cubicBezTo>
                <a:cubicBezTo>
                  <a:pt x="2054" y="81"/>
                  <a:pt x="2041" y="76"/>
                  <a:pt x="2026" y="71"/>
                </a:cubicBezTo>
                <a:cubicBezTo>
                  <a:pt x="1998" y="60"/>
                  <a:pt x="1968" y="50"/>
                  <a:pt x="1936" y="42"/>
                </a:cubicBezTo>
                <a:cubicBezTo>
                  <a:pt x="1905" y="33"/>
                  <a:pt x="1872" y="26"/>
                  <a:pt x="1839" y="20"/>
                </a:cubicBezTo>
                <a:cubicBezTo>
                  <a:pt x="1771" y="8"/>
                  <a:pt x="1699" y="1"/>
                  <a:pt x="1625" y="0"/>
                </a:cubicBezTo>
                <a:cubicBezTo>
                  <a:pt x="1588" y="0"/>
                  <a:pt x="1550" y="1"/>
                  <a:pt x="1513" y="4"/>
                </a:cubicBezTo>
                <a:cubicBezTo>
                  <a:pt x="1475" y="6"/>
                  <a:pt x="1437" y="10"/>
                  <a:pt x="1399" y="16"/>
                </a:cubicBezTo>
                <a:cubicBezTo>
                  <a:pt x="1323" y="27"/>
                  <a:pt x="1246" y="45"/>
                  <a:pt x="1172" y="68"/>
                </a:cubicBezTo>
                <a:cubicBezTo>
                  <a:pt x="1097" y="91"/>
                  <a:pt x="1026" y="117"/>
                  <a:pt x="956" y="140"/>
                </a:cubicBezTo>
                <a:cubicBezTo>
                  <a:pt x="938" y="146"/>
                  <a:pt x="921" y="151"/>
                  <a:pt x="903" y="156"/>
                </a:cubicBezTo>
                <a:cubicBezTo>
                  <a:pt x="890" y="160"/>
                  <a:pt x="890" y="160"/>
                  <a:pt x="890" y="160"/>
                </a:cubicBezTo>
                <a:cubicBezTo>
                  <a:pt x="887" y="161"/>
                  <a:pt x="887" y="161"/>
                  <a:pt x="887" y="161"/>
                </a:cubicBezTo>
                <a:cubicBezTo>
                  <a:pt x="885" y="161"/>
                  <a:pt x="885" y="161"/>
                  <a:pt x="885" y="161"/>
                </a:cubicBezTo>
                <a:cubicBezTo>
                  <a:pt x="885" y="161"/>
                  <a:pt x="885" y="161"/>
                  <a:pt x="885" y="161"/>
                </a:cubicBezTo>
                <a:cubicBezTo>
                  <a:pt x="885" y="161"/>
                  <a:pt x="883" y="162"/>
                  <a:pt x="884" y="161"/>
                </a:cubicBezTo>
                <a:cubicBezTo>
                  <a:pt x="878" y="163"/>
                  <a:pt x="878" y="163"/>
                  <a:pt x="878" y="163"/>
                </a:cubicBezTo>
                <a:cubicBezTo>
                  <a:pt x="869" y="165"/>
                  <a:pt x="860" y="167"/>
                  <a:pt x="851" y="170"/>
                </a:cubicBezTo>
                <a:cubicBezTo>
                  <a:pt x="846" y="171"/>
                  <a:pt x="842" y="172"/>
                  <a:pt x="837" y="173"/>
                </a:cubicBezTo>
                <a:cubicBezTo>
                  <a:pt x="833" y="174"/>
                  <a:pt x="829" y="175"/>
                  <a:pt x="824" y="176"/>
                </a:cubicBezTo>
                <a:cubicBezTo>
                  <a:pt x="816" y="178"/>
                  <a:pt x="807" y="180"/>
                  <a:pt x="798" y="181"/>
                </a:cubicBezTo>
                <a:cubicBezTo>
                  <a:pt x="790" y="183"/>
                  <a:pt x="781" y="185"/>
                  <a:pt x="773" y="186"/>
                </a:cubicBezTo>
                <a:cubicBezTo>
                  <a:pt x="764" y="188"/>
                  <a:pt x="755" y="189"/>
                  <a:pt x="747" y="190"/>
                </a:cubicBezTo>
                <a:cubicBezTo>
                  <a:pt x="678" y="201"/>
                  <a:pt x="610" y="206"/>
                  <a:pt x="545" y="206"/>
                </a:cubicBezTo>
                <a:cubicBezTo>
                  <a:pt x="529" y="206"/>
                  <a:pt x="513" y="206"/>
                  <a:pt x="498" y="206"/>
                </a:cubicBezTo>
                <a:cubicBezTo>
                  <a:pt x="482" y="205"/>
                  <a:pt x="466" y="204"/>
                  <a:pt x="451" y="203"/>
                </a:cubicBezTo>
                <a:cubicBezTo>
                  <a:pt x="447" y="203"/>
                  <a:pt x="444" y="202"/>
                  <a:pt x="440" y="202"/>
                </a:cubicBezTo>
                <a:cubicBezTo>
                  <a:pt x="436" y="202"/>
                  <a:pt x="432" y="202"/>
                  <a:pt x="429" y="201"/>
                </a:cubicBezTo>
                <a:cubicBezTo>
                  <a:pt x="421" y="200"/>
                  <a:pt x="414" y="200"/>
                  <a:pt x="407" y="199"/>
                </a:cubicBezTo>
                <a:cubicBezTo>
                  <a:pt x="399" y="198"/>
                  <a:pt x="392" y="197"/>
                  <a:pt x="385" y="197"/>
                </a:cubicBezTo>
                <a:cubicBezTo>
                  <a:pt x="378" y="196"/>
                  <a:pt x="371" y="195"/>
                  <a:pt x="364" y="194"/>
                </a:cubicBezTo>
                <a:cubicBezTo>
                  <a:pt x="308" y="187"/>
                  <a:pt x="257" y="175"/>
                  <a:pt x="212" y="164"/>
                </a:cubicBezTo>
                <a:cubicBezTo>
                  <a:pt x="201" y="161"/>
                  <a:pt x="190" y="158"/>
                  <a:pt x="180" y="155"/>
                </a:cubicBezTo>
                <a:cubicBezTo>
                  <a:pt x="170" y="152"/>
                  <a:pt x="160" y="150"/>
                  <a:pt x="150" y="147"/>
                </a:cubicBezTo>
                <a:cubicBezTo>
                  <a:pt x="141" y="143"/>
                  <a:pt x="132" y="140"/>
                  <a:pt x="123" y="138"/>
                </a:cubicBezTo>
                <a:cubicBezTo>
                  <a:pt x="114" y="135"/>
                  <a:pt x="106" y="132"/>
                  <a:pt x="98" y="129"/>
                </a:cubicBezTo>
                <a:cubicBezTo>
                  <a:pt x="83" y="123"/>
                  <a:pt x="69" y="118"/>
                  <a:pt x="57" y="114"/>
                </a:cubicBezTo>
                <a:cubicBezTo>
                  <a:pt x="45" y="109"/>
                  <a:pt x="35" y="104"/>
                  <a:pt x="27" y="101"/>
                </a:cubicBezTo>
                <a:cubicBezTo>
                  <a:pt x="10" y="94"/>
                  <a:pt x="1" y="90"/>
                  <a:pt x="1" y="90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8" y="98"/>
                  <a:pt x="24" y="106"/>
                </a:cubicBezTo>
                <a:cubicBezTo>
                  <a:pt x="32" y="110"/>
                  <a:pt x="42" y="115"/>
                  <a:pt x="54" y="121"/>
                </a:cubicBezTo>
                <a:cubicBezTo>
                  <a:pt x="66" y="126"/>
                  <a:pt x="79" y="132"/>
                  <a:pt x="95" y="139"/>
                </a:cubicBezTo>
                <a:cubicBezTo>
                  <a:pt x="102" y="142"/>
                  <a:pt x="110" y="145"/>
                  <a:pt x="119" y="149"/>
                </a:cubicBezTo>
                <a:cubicBezTo>
                  <a:pt x="128" y="152"/>
                  <a:pt x="137" y="155"/>
                  <a:pt x="146" y="159"/>
                </a:cubicBezTo>
                <a:cubicBezTo>
                  <a:pt x="155" y="163"/>
                  <a:pt x="165" y="166"/>
                  <a:pt x="176" y="170"/>
                </a:cubicBezTo>
                <a:cubicBezTo>
                  <a:pt x="186" y="173"/>
                  <a:pt x="196" y="177"/>
                  <a:pt x="208" y="181"/>
                </a:cubicBezTo>
                <a:cubicBezTo>
                  <a:pt x="252" y="194"/>
                  <a:pt x="303" y="209"/>
                  <a:pt x="359" y="220"/>
                </a:cubicBezTo>
                <a:cubicBezTo>
                  <a:pt x="367" y="221"/>
                  <a:pt x="374" y="223"/>
                  <a:pt x="381" y="224"/>
                </a:cubicBezTo>
                <a:cubicBezTo>
                  <a:pt x="388" y="225"/>
                  <a:pt x="395" y="226"/>
                  <a:pt x="403" y="227"/>
                </a:cubicBezTo>
                <a:cubicBezTo>
                  <a:pt x="410" y="229"/>
                  <a:pt x="418" y="230"/>
                  <a:pt x="425" y="231"/>
                </a:cubicBezTo>
                <a:cubicBezTo>
                  <a:pt x="429" y="232"/>
                  <a:pt x="433" y="232"/>
                  <a:pt x="437" y="233"/>
                </a:cubicBezTo>
                <a:cubicBezTo>
                  <a:pt x="440" y="233"/>
                  <a:pt x="444" y="234"/>
                  <a:pt x="448" y="234"/>
                </a:cubicBezTo>
                <a:cubicBezTo>
                  <a:pt x="464" y="236"/>
                  <a:pt x="479" y="238"/>
                  <a:pt x="495" y="240"/>
                </a:cubicBezTo>
                <a:cubicBezTo>
                  <a:pt x="511" y="241"/>
                  <a:pt x="528" y="242"/>
                  <a:pt x="544" y="243"/>
                </a:cubicBezTo>
                <a:cubicBezTo>
                  <a:pt x="610" y="247"/>
                  <a:pt x="680" y="246"/>
                  <a:pt x="753" y="239"/>
                </a:cubicBezTo>
                <a:cubicBezTo>
                  <a:pt x="762" y="238"/>
                  <a:pt x="771" y="237"/>
                  <a:pt x="780" y="236"/>
                </a:cubicBezTo>
                <a:cubicBezTo>
                  <a:pt x="789" y="235"/>
                  <a:pt x="798" y="234"/>
                  <a:pt x="808" y="233"/>
                </a:cubicBezTo>
                <a:cubicBezTo>
                  <a:pt x="817" y="231"/>
                  <a:pt x="826" y="230"/>
                  <a:pt x="835" y="229"/>
                </a:cubicBezTo>
                <a:cubicBezTo>
                  <a:pt x="840" y="228"/>
                  <a:pt x="845" y="227"/>
                  <a:pt x="849" y="226"/>
                </a:cubicBezTo>
                <a:cubicBezTo>
                  <a:pt x="854" y="226"/>
                  <a:pt x="858" y="225"/>
                  <a:pt x="863" y="224"/>
                </a:cubicBezTo>
                <a:cubicBezTo>
                  <a:pt x="872" y="222"/>
                  <a:pt x="881" y="220"/>
                  <a:pt x="890" y="219"/>
                </a:cubicBezTo>
                <a:cubicBezTo>
                  <a:pt x="896" y="218"/>
                  <a:pt x="896" y="218"/>
                  <a:pt x="896" y="218"/>
                </a:cubicBezTo>
                <a:cubicBezTo>
                  <a:pt x="904" y="216"/>
                  <a:pt x="904" y="216"/>
                  <a:pt x="904" y="216"/>
                </a:cubicBezTo>
                <a:cubicBezTo>
                  <a:pt x="918" y="213"/>
                  <a:pt x="918" y="213"/>
                  <a:pt x="918" y="213"/>
                </a:cubicBezTo>
                <a:cubicBezTo>
                  <a:pt x="936" y="209"/>
                  <a:pt x="955" y="204"/>
                  <a:pt x="973" y="199"/>
                </a:cubicBezTo>
                <a:cubicBezTo>
                  <a:pt x="1047" y="181"/>
                  <a:pt x="1119" y="158"/>
                  <a:pt x="1192" y="140"/>
                </a:cubicBezTo>
                <a:cubicBezTo>
                  <a:pt x="1264" y="122"/>
                  <a:pt x="1337" y="110"/>
                  <a:pt x="1409" y="104"/>
                </a:cubicBezTo>
                <a:cubicBezTo>
                  <a:pt x="1445" y="101"/>
                  <a:pt x="1481" y="99"/>
                  <a:pt x="1517" y="99"/>
                </a:cubicBezTo>
                <a:cubicBezTo>
                  <a:pt x="1552" y="98"/>
                  <a:pt x="1587" y="99"/>
                  <a:pt x="1621" y="101"/>
                </a:cubicBezTo>
                <a:cubicBezTo>
                  <a:pt x="1690" y="106"/>
                  <a:pt x="1755" y="116"/>
                  <a:pt x="1815" y="131"/>
                </a:cubicBezTo>
                <a:cubicBezTo>
                  <a:pt x="1846" y="138"/>
                  <a:pt x="1875" y="147"/>
                  <a:pt x="1902" y="156"/>
                </a:cubicBezTo>
                <a:cubicBezTo>
                  <a:pt x="1930" y="165"/>
                  <a:pt x="1956" y="175"/>
                  <a:pt x="1980" y="186"/>
                </a:cubicBezTo>
                <a:cubicBezTo>
                  <a:pt x="1992" y="191"/>
                  <a:pt x="2004" y="197"/>
                  <a:pt x="2016" y="202"/>
                </a:cubicBezTo>
                <a:cubicBezTo>
                  <a:pt x="2027" y="208"/>
                  <a:pt x="2038" y="213"/>
                  <a:pt x="2049" y="219"/>
                </a:cubicBezTo>
                <a:cubicBezTo>
                  <a:pt x="2059" y="225"/>
                  <a:pt x="2069" y="231"/>
                  <a:pt x="2079" y="237"/>
                </a:cubicBezTo>
                <a:cubicBezTo>
                  <a:pt x="2089" y="243"/>
                  <a:pt x="2098" y="248"/>
                  <a:pt x="2107" y="255"/>
                </a:cubicBezTo>
                <a:cubicBezTo>
                  <a:pt x="2115" y="260"/>
                  <a:pt x="2122" y="265"/>
                  <a:pt x="2129" y="270"/>
                </a:cubicBezTo>
                <a:lnTo>
                  <a:pt x="2129" y="115"/>
                </a:lnTo>
                <a:close/>
              </a:path>
            </a:pathLst>
          </a:custGeom>
          <a:solidFill>
            <a:srgbClr val="FF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işľiďe"/>
          <p:cNvSpPr/>
          <p:nvPr/>
        </p:nvSpPr>
        <p:spPr bwMode="auto">
          <a:xfrm>
            <a:off x="5818263" y="2890766"/>
            <a:ext cx="5501553" cy="670360"/>
          </a:xfrm>
          <a:custGeom>
            <a:avLst/>
            <a:gdLst>
              <a:gd name="T0" fmla="*/ 1384 w 1423"/>
              <a:gd name="T1" fmla="*/ 132 h 255"/>
              <a:gd name="T2" fmla="*/ 1340 w 1423"/>
              <a:gd name="T3" fmla="*/ 112 h 255"/>
              <a:gd name="T4" fmla="*/ 1304 w 1423"/>
              <a:gd name="T5" fmla="*/ 96 h 255"/>
              <a:gd name="T6" fmla="*/ 1264 w 1423"/>
              <a:gd name="T7" fmla="*/ 81 h 255"/>
              <a:gd name="T8" fmla="*/ 1207 w 1423"/>
              <a:gd name="T9" fmla="*/ 62 h 255"/>
              <a:gd name="T10" fmla="*/ 1145 w 1423"/>
              <a:gd name="T11" fmla="*/ 44 h 255"/>
              <a:gd name="T12" fmla="*/ 1079 w 1423"/>
              <a:gd name="T13" fmla="*/ 29 h 255"/>
              <a:gd name="T14" fmla="*/ 1046 w 1423"/>
              <a:gd name="T15" fmla="*/ 23 h 255"/>
              <a:gd name="T16" fmla="*/ 831 w 1423"/>
              <a:gd name="T17" fmla="*/ 1 h 255"/>
              <a:gd name="T18" fmla="*/ 684 w 1423"/>
              <a:gd name="T19" fmla="*/ 4 h 255"/>
              <a:gd name="T20" fmla="*/ 629 w 1423"/>
              <a:gd name="T21" fmla="*/ 8 h 255"/>
              <a:gd name="T22" fmla="*/ 471 w 1423"/>
              <a:gd name="T23" fmla="*/ 30 h 255"/>
              <a:gd name="T24" fmla="*/ 405 w 1423"/>
              <a:gd name="T25" fmla="*/ 43 h 255"/>
              <a:gd name="T26" fmla="*/ 358 w 1423"/>
              <a:gd name="T27" fmla="*/ 53 h 255"/>
              <a:gd name="T28" fmla="*/ 284 w 1423"/>
              <a:gd name="T29" fmla="*/ 72 h 255"/>
              <a:gd name="T30" fmla="*/ 179 w 1423"/>
              <a:gd name="T31" fmla="*/ 103 h 255"/>
              <a:gd name="T32" fmla="*/ 124 w 1423"/>
              <a:gd name="T33" fmla="*/ 122 h 255"/>
              <a:gd name="T34" fmla="*/ 95 w 1423"/>
              <a:gd name="T35" fmla="*/ 132 h 255"/>
              <a:gd name="T36" fmla="*/ 0 w 1423"/>
              <a:gd name="T37" fmla="*/ 167 h 255"/>
              <a:gd name="T38" fmla="*/ 65 w 1423"/>
              <a:gd name="T39" fmla="*/ 151 h 255"/>
              <a:gd name="T40" fmla="*/ 117 w 1423"/>
              <a:gd name="T41" fmla="*/ 136 h 255"/>
              <a:gd name="T42" fmla="*/ 138 w 1423"/>
              <a:gd name="T43" fmla="*/ 130 h 255"/>
              <a:gd name="T44" fmla="*/ 234 w 1423"/>
              <a:gd name="T45" fmla="*/ 105 h 255"/>
              <a:gd name="T46" fmla="*/ 348 w 1423"/>
              <a:gd name="T47" fmla="*/ 81 h 255"/>
              <a:gd name="T48" fmla="*/ 379 w 1423"/>
              <a:gd name="T49" fmla="*/ 76 h 255"/>
              <a:gd name="T50" fmla="*/ 443 w 1423"/>
              <a:gd name="T51" fmla="*/ 66 h 255"/>
              <a:gd name="T52" fmla="*/ 614 w 1423"/>
              <a:gd name="T53" fmla="*/ 50 h 255"/>
              <a:gd name="T54" fmla="*/ 650 w 1423"/>
              <a:gd name="T55" fmla="*/ 49 h 255"/>
              <a:gd name="T56" fmla="*/ 757 w 1423"/>
              <a:gd name="T57" fmla="*/ 49 h 255"/>
              <a:gd name="T58" fmla="*/ 898 w 1423"/>
              <a:gd name="T59" fmla="*/ 62 h 255"/>
              <a:gd name="T60" fmla="*/ 1048 w 1423"/>
              <a:gd name="T61" fmla="*/ 90 h 255"/>
              <a:gd name="T62" fmla="*/ 1095 w 1423"/>
              <a:gd name="T63" fmla="*/ 103 h 255"/>
              <a:gd name="T64" fmla="*/ 1155 w 1423"/>
              <a:gd name="T65" fmla="*/ 122 h 255"/>
              <a:gd name="T66" fmla="*/ 1210 w 1423"/>
              <a:gd name="T67" fmla="*/ 143 h 255"/>
              <a:gd name="T68" fmla="*/ 1260 w 1423"/>
              <a:gd name="T69" fmla="*/ 164 h 255"/>
              <a:gd name="T70" fmla="*/ 1283 w 1423"/>
              <a:gd name="T71" fmla="*/ 175 h 255"/>
              <a:gd name="T72" fmla="*/ 1326 w 1423"/>
              <a:gd name="T73" fmla="*/ 197 h 255"/>
              <a:gd name="T74" fmla="*/ 1408 w 1423"/>
              <a:gd name="T75" fmla="*/ 245 h 255"/>
              <a:gd name="T76" fmla="*/ 1423 w 1423"/>
              <a:gd name="T77" fmla="*/ 152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3" h="255">
                <a:moveTo>
                  <a:pt x="1423" y="152"/>
                </a:moveTo>
                <a:cubicBezTo>
                  <a:pt x="1411" y="146"/>
                  <a:pt x="1398" y="139"/>
                  <a:pt x="1384" y="132"/>
                </a:cubicBezTo>
                <a:cubicBezTo>
                  <a:pt x="1378" y="129"/>
                  <a:pt x="1370" y="126"/>
                  <a:pt x="1363" y="122"/>
                </a:cubicBezTo>
                <a:cubicBezTo>
                  <a:pt x="1356" y="119"/>
                  <a:pt x="1348" y="115"/>
                  <a:pt x="1340" y="112"/>
                </a:cubicBezTo>
                <a:cubicBezTo>
                  <a:pt x="1333" y="109"/>
                  <a:pt x="1324" y="105"/>
                  <a:pt x="1316" y="102"/>
                </a:cubicBezTo>
                <a:cubicBezTo>
                  <a:pt x="1312" y="100"/>
                  <a:pt x="1308" y="98"/>
                  <a:pt x="1304" y="96"/>
                </a:cubicBezTo>
                <a:cubicBezTo>
                  <a:pt x="1299" y="95"/>
                  <a:pt x="1295" y="93"/>
                  <a:pt x="1291" y="91"/>
                </a:cubicBezTo>
                <a:cubicBezTo>
                  <a:pt x="1282" y="88"/>
                  <a:pt x="1273" y="85"/>
                  <a:pt x="1264" y="81"/>
                </a:cubicBezTo>
                <a:cubicBezTo>
                  <a:pt x="1255" y="78"/>
                  <a:pt x="1245" y="75"/>
                  <a:pt x="1236" y="72"/>
                </a:cubicBezTo>
                <a:cubicBezTo>
                  <a:pt x="1226" y="68"/>
                  <a:pt x="1217" y="65"/>
                  <a:pt x="1207" y="62"/>
                </a:cubicBezTo>
                <a:cubicBezTo>
                  <a:pt x="1197" y="59"/>
                  <a:pt x="1187" y="56"/>
                  <a:pt x="1176" y="53"/>
                </a:cubicBezTo>
                <a:cubicBezTo>
                  <a:pt x="1166" y="50"/>
                  <a:pt x="1156" y="47"/>
                  <a:pt x="1145" y="44"/>
                </a:cubicBezTo>
                <a:cubicBezTo>
                  <a:pt x="1134" y="42"/>
                  <a:pt x="1124" y="39"/>
                  <a:pt x="1113" y="37"/>
                </a:cubicBezTo>
                <a:cubicBezTo>
                  <a:pt x="1102" y="34"/>
                  <a:pt x="1091" y="32"/>
                  <a:pt x="1079" y="29"/>
                </a:cubicBezTo>
                <a:cubicBezTo>
                  <a:pt x="1074" y="28"/>
                  <a:pt x="1068" y="27"/>
                  <a:pt x="1063" y="26"/>
                </a:cubicBezTo>
                <a:cubicBezTo>
                  <a:pt x="1057" y="25"/>
                  <a:pt x="1051" y="24"/>
                  <a:pt x="1046" y="23"/>
                </a:cubicBezTo>
                <a:cubicBezTo>
                  <a:pt x="1000" y="15"/>
                  <a:pt x="952" y="9"/>
                  <a:pt x="904" y="5"/>
                </a:cubicBezTo>
                <a:cubicBezTo>
                  <a:pt x="880" y="3"/>
                  <a:pt x="855" y="2"/>
                  <a:pt x="831" y="1"/>
                </a:cubicBezTo>
                <a:cubicBezTo>
                  <a:pt x="806" y="1"/>
                  <a:pt x="782" y="0"/>
                  <a:pt x="757" y="1"/>
                </a:cubicBezTo>
                <a:cubicBezTo>
                  <a:pt x="732" y="1"/>
                  <a:pt x="708" y="3"/>
                  <a:pt x="684" y="4"/>
                </a:cubicBezTo>
                <a:cubicBezTo>
                  <a:pt x="671" y="5"/>
                  <a:pt x="659" y="6"/>
                  <a:pt x="647" y="7"/>
                </a:cubicBezTo>
                <a:cubicBezTo>
                  <a:pt x="641" y="7"/>
                  <a:pt x="635" y="7"/>
                  <a:pt x="629" y="8"/>
                </a:cubicBezTo>
                <a:cubicBezTo>
                  <a:pt x="623" y="9"/>
                  <a:pt x="617" y="9"/>
                  <a:pt x="611" y="10"/>
                </a:cubicBezTo>
                <a:cubicBezTo>
                  <a:pt x="563" y="15"/>
                  <a:pt x="516" y="22"/>
                  <a:pt x="471" y="30"/>
                </a:cubicBezTo>
                <a:cubicBezTo>
                  <a:pt x="460" y="32"/>
                  <a:pt x="449" y="34"/>
                  <a:pt x="438" y="36"/>
                </a:cubicBezTo>
                <a:cubicBezTo>
                  <a:pt x="427" y="38"/>
                  <a:pt x="416" y="40"/>
                  <a:pt x="405" y="43"/>
                </a:cubicBezTo>
                <a:cubicBezTo>
                  <a:pt x="395" y="45"/>
                  <a:pt x="384" y="48"/>
                  <a:pt x="374" y="50"/>
                </a:cubicBezTo>
                <a:cubicBezTo>
                  <a:pt x="368" y="51"/>
                  <a:pt x="363" y="52"/>
                  <a:pt x="358" y="53"/>
                </a:cubicBezTo>
                <a:cubicBezTo>
                  <a:pt x="353" y="55"/>
                  <a:pt x="348" y="56"/>
                  <a:pt x="343" y="57"/>
                </a:cubicBezTo>
                <a:cubicBezTo>
                  <a:pt x="322" y="62"/>
                  <a:pt x="303" y="67"/>
                  <a:pt x="284" y="72"/>
                </a:cubicBezTo>
                <a:cubicBezTo>
                  <a:pt x="265" y="78"/>
                  <a:pt x="246" y="82"/>
                  <a:pt x="229" y="88"/>
                </a:cubicBezTo>
                <a:cubicBezTo>
                  <a:pt x="212" y="93"/>
                  <a:pt x="195" y="98"/>
                  <a:pt x="179" y="103"/>
                </a:cubicBezTo>
                <a:cubicBezTo>
                  <a:pt x="163" y="109"/>
                  <a:pt x="148" y="113"/>
                  <a:pt x="134" y="118"/>
                </a:cubicBezTo>
                <a:cubicBezTo>
                  <a:pt x="131" y="119"/>
                  <a:pt x="127" y="120"/>
                  <a:pt x="124" y="122"/>
                </a:cubicBezTo>
                <a:cubicBezTo>
                  <a:pt x="121" y="123"/>
                  <a:pt x="117" y="124"/>
                  <a:pt x="114" y="125"/>
                </a:cubicBezTo>
                <a:cubicBezTo>
                  <a:pt x="108" y="127"/>
                  <a:pt x="101" y="130"/>
                  <a:pt x="95" y="132"/>
                </a:cubicBezTo>
                <a:cubicBezTo>
                  <a:pt x="83" y="136"/>
                  <a:pt x="72" y="140"/>
                  <a:pt x="62" y="144"/>
                </a:cubicBezTo>
                <a:cubicBezTo>
                  <a:pt x="23" y="159"/>
                  <a:pt x="0" y="167"/>
                  <a:pt x="0" y="167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24" y="164"/>
                  <a:pt x="65" y="151"/>
                </a:cubicBezTo>
                <a:cubicBezTo>
                  <a:pt x="75" y="148"/>
                  <a:pt x="86" y="145"/>
                  <a:pt x="98" y="141"/>
                </a:cubicBezTo>
                <a:cubicBezTo>
                  <a:pt x="104" y="139"/>
                  <a:pt x="111" y="137"/>
                  <a:pt x="117" y="136"/>
                </a:cubicBezTo>
                <a:cubicBezTo>
                  <a:pt x="121" y="135"/>
                  <a:pt x="124" y="134"/>
                  <a:pt x="127" y="133"/>
                </a:cubicBezTo>
                <a:cubicBezTo>
                  <a:pt x="131" y="132"/>
                  <a:pt x="134" y="131"/>
                  <a:pt x="138" y="130"/>
                </a:cubicBezTo>
                <a:cubicBezTo>
                  <a:pt x="152" y="126"/>
                  <a:pt x="167" y="122"/>
                  <a:pt x="183" y="118"/>
                </a:cubicBezTo>
                <a:cubicBezTo>
                  <a:pt x="199" y="113"/>
                  <a:pt x="216" y="110"/>
                  <a:pt x="234" y="105"/>
                </a:cubicBezTo>
                <a:cubicBezTo>
                  <a:pt x="251" y="101"/>
                  <a:pt x="270" y="97"/>
                  <a:pt x="289" y="93"/>
                </a:cubicBezTo>
                <a:cubicBezTo>
                  <a:pt x="308" y="89"/>
                  <a:pt x="327" y="85"/>
                  <a:pt x="348" y="81"/>
                </a:cubicBezTo>
                <a:cubicBezTo>
                  <a:pt x="353" y="80"/>
                  <a:pt x="358" y="79"/>
                  <a:pt x="363" y="78"/>
                </a:cubicBezTo>
                <a:cubicBezTo>
                  <a:pt x="368" y="78"/>
                  <a:pt x="373" y="77"/>
                  <a:pt x="379" y="76"/>
                </a:cubicBezTo>
                <a:cubicBezTo>
                  <a:pt x="389" y="74"/>
                  <a:pt x="400" y="72"/>
                  <a:pt x="410" y="71"/>
                </a:cubicBezTo>
                <a:cubicBezTo>
                  <a:pt x="421" y="69"/>
                  <a:pt x="432" y="68"/>
                  <a:pt x="443" y="66"/>
                </a:cubicBezTo>
                <a:cubicBezTo>
                  <a:pt x="454" y="65"/>
                  <a:pt x="465" y="63"/>
                  <a:pt x="476" y="62"/>
                </a:cubicBezTo>
                <a:cubicBezTo>
                  <a:pt x="521" y="57"/>
                  <a:pt x="567" y="52"/>
                  <a:pt x="614" y="50"/>
                </a:cubicBezTo>
                <a:cubicBezTo>
                  <a:pt x="620" y="50"/>
                  <a:pt x="626" y="50"/>
                  <a:pt x="632" y="49"/>
                </a:cubicBezTo>
                <a:cubicBezTo>
                  <a:pt x="638" y="49"/>
                  <a:pt x="644" y="49"/>
                  <a:pt x="650" y="49"/>
                </a:cubicBezTo>
                <a:cubicBezTo>
                  <a:pt x="661" y="49"/>
                  <a:pt x="673" y="48"/>
                  <a:pt x="685" y="48"/>
                </a:cubicBezTo>
                <a:cubicBezTo>
                  <a:pt x="709" y="48"/>
                  <a:pt x="733" y="48"/>
                  <a:pt x="757" y="49"/>
                </a:cubicBezTo>
                <a:cubicBezTo>
                  <a:pt x="780" y="50"/>
                  <a:pt x="804" y="52"/>
                  <a:pt x="828" y="54"/>
                </a:cubicBezTo>
                <a:cubicBezTo>
                  <a:pt x="851" y="56"/>
                  <a:pt x="875" y="58"/>
                  <a:pt x="898" y="62"/>
                </a:cubicBezTo>
                <a:cubicBezTo>
                  <a:pt x="944" y="68"/>
                  <a:pt x="989" y="76"/>
                  <a:pt x="1032" y="86"/>
                </a:cubicBezTo>
                <a:cubicBezTo>
                  <a:pt x="1038" y="88"/>
                  <a:pt x="1043" y="89"/>
                  <a:pt x="1048" y="90"/>
                </a:cubicBezTo>
                <a:cubicBezTo>
                  <a:pt x="1054" y="92"/>
                  <a:pt x="1059" y="93"/>
                  <a:pt x="1064" y="94"/>
                </a:cubicBezTo>
                <a:cubicBezTo>
                  <a:pt x="1075" y="97"/>
                  <a:pt x="1085" y="100"/>
                  <a:pt x="1095" y="103"/>
                </a:cubicBezTo>
                <a:cubicBezTo>
                  <a:pt x="1105" y="106"/>
                  <a:pt x="1116" y="109"/>
                  <a:pt x="1125" y="112"/>
                </a:cubicBezTo>
                <a:cubicBezTo>
                  <a:pt x="1135" y="116"/>
                  <a:pt x="1145" y="119"/>
                  <a:pt x="1155" y="122"/>
                </a:cubicBezTo>
                <a:cubicBezTo>
                  <a:pt x="1164" y="125"/>
                  <a:pt x="1173" y="129"/>
                  <a:pt x="1183" y="132"/>
                </a:cubicBezTo>
                <a:cubicBezTo>
                  <a:pt x="1192" y="136"/>
                  <a:pt x="1201" y="139"/>
                  <a:pt x="1210" y="143"/>
                </a:cubicBezTo>
                <a:cubicBezTo>
                  <a:pt x="1218" y="146"/>
                  <a:pt x="1227" y="150"/>
                  <a:pt x="1235" y="153"/>
                </a:cubicBezTo>
                <a:cubicBezTo>
                  <a:pt x="1244" y="157"/>
                  <a:pt x="1252" y="161"/>
                  <a:pt x="1260" y="164"/>
                </a:cubicBezTo>
                <a:cubicBezTo>
                  <a:pt x="1264" y="166"/>
                  <a:pt x="1268" y="168"/>
                  <a:pt x="1272" y="170"/>
                </a:cubicBezTo>
                <a:cubicBezTo>
                  <a:pt x="1276" y="172"/>
                  <a:pt x="1280" y="173"/>
                  <a:pt x="1283" y="175"/>
                </a:cubicBezTo>
                <a:cubicBezTo>
                  <a:pt x="1291" y="179"/>
                  <a:pt x="1298" y="183"/>
                  <a:pt x="1305" y="186"/>
                </a:cubicBezTo>
                <a:cubicBezTo>
                  <a:pt x="1312" y="190"/>
                  <a:pt x="1319" y="193"/>
                  <a:pt x="1326" y="197"/>
                </a:cubicBezTo>
                <a:cubicBezTo>
                  <a:pt x="1333" y="201"/>
                  <a:pt x="1339" y="204"/>
                  <a:pt x="1345" y="208"/>
                </a:cubicBezTo>
                <a:cubicBezTo>
                  <a:pt x="1370" y="221"/>
                  <a:pt x="1391" y="234"/>
                  <a:pt x="1408" y="245"/>
                </a:cubicBezTo>
                <a:cubicBezTo>
                  <a:pt x="1414" y="249"/>
                  <a:pt x="1419" y="252"/>
                  <a:pt x="1423" y="255"/>
                </a:cubicBezTo>
                <a:lnTo>
                  <a:pt x="1423" y="1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0058" y="4001458"/>
            <a:ext cx="3566984" cy="2060092"/>
          </a:xfrm>
          <a:prstGeom prst="rect">
            <a:avLst/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矩形 7"/>
          <p:cNvSpPr/>
          <p:nvPr/>
        </p:nvSpPr>
        <p:spPr>
          <a:xfrm>
            <a:off x="4334111" y="4001458"/>
            <a:ext cx="3595948" cy="2060092"/>
          </a:xfrm>
          <a:prstGeom prst="rect">
            <a:avLst/>
          </a:prstGeom>
          <a:solidFill>
            <a:srgbClr val="C8C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等腰三角形 9"/>
          <p:cNvSpPr/>
          <p:nvPr/>
        </p:nvSpPr>
        <p:spPr>
          <a:xfrm rot="5400000">
            <a:off x="3855596" y="4751712"/>
            <a:ext cx="698965" cy="559582"/>
          </a:xfrm>
          <a:prstGeom prst="triangle">
            <a:avLst/>
          </a:prstGeom>
          <a:solidFill>
            <a:srgbClr val="B40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7494016" y="4751712"/>
            <a:ext cx="698965" cy="559582"/>
          </a:xfrm>
          <a:prstGeom prst="triangle">
            <a:avLst/>
          </a:prstGeom>
          <a:solidFill>
            <a:srgbClr val="C8C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8387" y="4427604"/>
            <a:ext cx="2588260" cy="891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确保2022年秋季开学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科学有序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80642" y="4447070"/>
            <a:ext cx="3078838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落实新型冠状病毒肺炎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防控方案（第九版）的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技术要求</a:t>
            </a:r>
          </a:p>
          <a:p>
            <a:pPr algn="l">
              <a:lnSpc>
                <a:spcPct val="130000"/>
              </a:lnSpc>
            </a:pPr>
            <a:endParaRPr lang="en-US" altLang="zh-CN" sz="20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44354" y="4434370"/>
            <a:ext cx="3396771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指导高等学校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优化调整疫情防控措施</a:t>
            </a:r>
          </a:p>
          <a:p>
            <a:pPr algn="l">
              <a:lnSpc>
                <a:spcPct val="130000"/>
              </a:lnSpc>
            </a:pPr>
            <a:endParaRPr lang="en-US" altLang="zh-CN" sz="20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582485" y="618613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二、制定目的</a:t>
            </a:r>
          </a:p>
        </p:txBody>
      </p:sp>
      <p:pic>
        <p:nvPicPr>
          <p:cNvPr id="23" name="http://photo-static-api.fotomore.com/creative/vcg/veer/400/new/VCG41N652225774.jpg" descr="&amp;pky230_sjzg_VCG41N652225774&amp;2&amp;src_toppic_inpsrchzd1&amp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845" y="1816735"/>
            <a:ext cx="3165475" cy="1907540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210820" y="1479550"/>
            <a:ext cx="11672395" cy="5239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9" name="文本框 38"/>
          <p:cNvSpPr txBox="1"/>
          <p:nvPr/>
        </p:nvSpPr>
        <p:spPr>
          <a:xfrm>
            <a:off x="413385" y="1681480"/>
            <a:ext cx="3046095" cy="707886"/>
          </a:xfrm>
          <a:prstGeom prst="rect">
            <a:avLst/>
          </a:pr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7月13日</a:t>
            </a:r>
          </a:p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教育部发修订函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23545" y="5003800"/>
            <a:ext cx="3046095" cy="1014730"/>
          </a:xfrm>
          <a:prstGeom prst="rect">
            <a:avLst/>
          </a:prstGeom>
          <a:solidFill>
            <a:srgbClr val="B70031"/>
          </a:solidFill>
          <a:ln w="12700" cap="rnd" cmpd="sng">
            <a:solidFill>
              <a:srgbClr val="B7003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7月29日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高校健康教育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教指委全会讨论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679315" y="4989195"/>
            <a:ext cx="3136900" cy="707886"/>
          </a:xfrm>
          <a:prstGeom prst="rect">
            <a:avLst/>
          </a:pr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7月30日 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buClrTx/>
              <a:buSzTx/>
              <a:buFontTx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第二次修订稿完成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89475" y="3482975"/>
            <a:ext cx="3136265" cy="706755"/>
          </a:xfrm>
          <a:prstGeom prst="rect">
            <a:avLst/>
          </a:prstGeom>
          <a:solidFill>
            <a:srgbClr val="B70031"/>
          </a:solidFill>
          <a:ln w="12700" cap="rnd" cmpd="sng">
            <a:solidFill>
              <a:srgbClr val="B7003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7月31日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教指委分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三个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组讨论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025890" y="2423795"/>
            <a:ext cx="2593340" cy="707886"/>
          </a:xfrm>
          <a:prstGeom prst="rect">
            <a:avLst/>
          </a:pr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8月3日</a:t>
            </a:r>
          </a:p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第三次修订稿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011285" y="3843020"/>
            <a:ext cx="2637790" cy="400110"/>
          </a:xfrm>
          <a:prstGeom prst="rect">
            <a:avLst/>
          </a:pr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提交教育部审核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1931035" y="2443480"/>
            <a:ext cx="5398" cy="675640"/>
          </a:xfrm>
          <a:prstGeom prst="straightConnector1">
            <a:avLst/>
          </a:prstGeom>
          <a:solidFill>
            <a:srgbClr val="B70031"/>
          </a:solidFill>
          <a:ln w="38100" cap="rnd" cmpd="sng">
            <a:solidFill>
              <a:schemeClr val="bg1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1946275" y="4296410"/>
            <a:ext cx="318" cy="640715"/>
          </a:xfrm>
          <a:prstGeom prst="straightConnector1">
            <a:avLst/>
          </a:prstGeom>
          <a:solidFill>
            <a:srgbClr val="B70031"/>
          </a:solidFill>
          <a:ln w="38100" cap="rnd" cmpd="sng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413385" y="3176270"/>
            <a:ext cx="3046095" cy="1015663"/>
          </a:xfrm>
          <a:prstGeom prst="rect">
            <a:avLst/>
          </a:pr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7月20日 </a:t>
            </a:r>
          </a:p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教指委秘书处</a:t>
            </a:r>
          </a:p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第一次修订</a:t>
            </a:r>
          </a:p>
        </p:txBody>
      </p:sp>
      <p:cxnSp>
        <p:nvCxnSpPr>
          <p:cNvPr id="53" name="直接箭头连接符 52"/>
          <p:cNvCxnSpPr>
            <a:stCxn id="41" idx="0"/>
            <a:endCxn id="42" idx="2"/>
          </p:cNvCxnSpPr>
          <p:nvPr/>
        </p:nvCxnSpPr>
        <p:spPr>
          <a:xfrm flipV="1">
            <a:off x="6247765" y="4189730"/>
            <a:ext cx="10160" cy="799465"/>
          </a:xfrm>
          <a:prstGeom prst="straightConnector1">
            <a:avLst/>
          </a:prstGeom>
          <a:solidFill>
            <a:srgbClr val="B70031"/>
          </a:solidFill>
          <a:ln w="38100" cap="rnd" cmpd="sng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连接符 53"/>
          <p:cNvCxnSpPr/>
          <p:nvPr/>
        </p:nvCxnSpPr>
        <p:spPr>
          <a:xfrm rot="16200000">
            <a:off x="7760653" y="873443"/>
            <a:ext cx="1059180" cy="4064635"/>
          </a:xfrm>
          <a:prstGeom prst="bentConnector3">
            <a:avLst>
              <a:gd name="adj1" fmla="val 122512"/>
            </a:avLst>
          </a:prstGeom>
          <a:solidFill>
            <a:srgbClr val="B70031"/>
          </a:solidFill>
          <a:ln w="38100" cap="rnd" cmpd="sng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10322560" y="3225165"/>
            <a:ext cx="7620" cy="589280"/>
          </a:xfrm>
          <a:prstGeom prst="straightConnector1">
            <a:avLst/>
          </a:prstGeom>
          <a:solidFill>
            <a:srgbClr val="B70031"/>
          </a:solidFill>
          <a:ln w="38100" cap="rnd" cmpd="sng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连接符 56"/>
          <p:cNvCxnSpPr/>
          <p:nvPr/>
        </p:nvCxnSpPr>
        <p:spPr>
          <a:xfrm rot="5400000" flipH="1" flipV="1">
            <a:off x="3936683" y="3774123"/>
            <a:ext cx="321310" cy="4300855"/>
          </a:xfrm>
          <a:prstGeom prst="bentConnector3">
            <a:avLst>
              <a:gd name="adj1" fmla="val -74012"/>
            </a:avLst>
          </a:prstGeom>
          <a:solidFill>
            <a:srgbClr val="B70031"/>
          </a:solidFill>
          <a:ln w="38100" cap="rnd" cmpd="sng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6247765" y="1647190"/>
            <a:ext cx="4114800" cy="398780"/>
          </a:xfrm>
          <a:prstGeom prst="rect">
            <a:avLst/>
          </a:prstGeom>
          <a:noFill/>
          <a:ln w="12700" cap="rnd" cmpd="sng">
            <a:noFill/>
            <a:prstDash val="solid"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特邀专家咨询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25890" y="4989195"/>
            <a:ext cx="2593340" cy="707886"/>
          </a:xfrm>
          <a:prstGeom prst="rect">
            <a:avLst/>
          </a:pr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8月26日</a:t>
            </a:r>
          </a:p>
          <a:p>
            <a:pPr algn="ctr">
              <a:buClrTx/>
              <a:buSzTx/>
              <a:buFontTx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第六版技术方案</a:t>
            </a:r>
          </a:p>
        </p:txBody>
      </p:sp>
      <p:cxnSp>
        <p:nvCxnSpPr>
          <p:cNvPr id="4" name="直接箭头连接符 3"/>
          <p:cNvCxnSpPr>
            <a:stCxn id="44" idx="2"/>
            <a:endCxn id="3" idx="0"/>
          </p:cNvCxnSpPr>
          <p:nvPr/>
        </p:nvCxnSpPr>
        <p:spPr>
          <a:xfrm flipH="1">
            <a:off x="10322560" y="4243130"/>
            <a:ext cx="7620" cy="746065"/>
          </a:xfrm>
          <a:prstGeom prst="straightConnector1">
            <a:avLst/>
          </a:prstGeom>
          <a:solidFill>
            <a:srgbClr val="B70031"/>
          </a:solidFill>
          <a:ln w="38100" cap="rnd" cmpd="sng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582485" y="618613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三、制定过程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83335" y="2016761"/>
            <a:ext cx="10676890" cy="3514243"/>
            <a:chOff x="2830226" y="3601212"/>
            <a:chExt cx="6273270" cy="2188198"/>
          </a:xfrm>
        </p:grpSpPr>
        <p:sp>
          <p:nvSpPr>
            <p:cNvPr id="16" name="任意多边形 6"/>
            <p:cNvSpPr/>
            <p:nvPr/>
          </p:nvSpPr>
          <p:spPr>
            <a:xfrm>
              <a:off x="2830226" y="3601212"/>
              <a:ext cx="671575" cy="1021473"/>
            </a:xfrm>
            <a:custGeom>
              <a:avLst/>
              <a:gdLst>
                <a:gd name="connsiteX0" fmla="*/ 0 w 906780"/>
                <a:gd name="connsiteY0" fmla="*/ 1379220 h 1379220"/>
                <a:gd name="connsiteX1" fmla="*/ 571500 w 906780"/>
                <a:gd name="connsiteY1" fmla="*/ 1379220 h 1379220"/>
                <a:gd name="connsiteX2" fmla="*/ 906780 w 906780"/>
                <a:gd name="connsiteY2" fmla="*/ 1059180 h 1379220"/>
                <a:gd name="connsiteX3" fmla="*/ 906780 w 906780"/>
                <a:gd name="connsiteY3" fmla="*/ 0 h 1379220"/>
                <a:gd name="connsiteX0-1" fmla="*/ 0 w 906780"/>
                <a:gd name="connsiteY0-2" fmla="*/ 1379220 h 1379220"/>
                <a:gd name="connsiteX1-3" fmla="*/ 571500 w 906780"/>
                <a:gd name="connsiteY1-4" fmla="*/ 1379220 h 1379220"/>
                <a:gd name="connsiteX2-5" fmla="*/ 906780 w 906780"/>
                <a:gd name="connsiteY2-6" fmla="*/ 1059180 h 1379220"/>
                <a:gd name="connsiteX3-7" fmla="*/ 906780 w 906780"/>
                <a:gd name="connsiteY3-8" fmla="*/ 0 h 1379220"/>
                <a:gd name="connsiteX0-9" fmla="*/ 0 w 906780"/>
                <a:gd name="connsiteY0-10" fmla="*/ 1379220 h 1379220"/>
                <a:gd name="connsiteX1-11" fmla="*/ 571500 w 906780"/>
                <a:gd name="connsiteY1-12" fmla="*/ 1379220 h 1379220"/>
                <a:gd name="connsiteX2-13" fmla="*/ 906780 w 906780"/>
                <a:gd name="connsiteY2-14" fmla="*/ 1059180 h 1379220"/>
                <a:gd name="connsiteX3-15" fmla="*/ 906780 w 906780"/>
                <a:gd name="connsiteY3-16" fmla="*/ 0 h 1379220"/>
                <a:gd name="connsiteX0-17" fmla="*/ 0 w 906780"/>
                <a:gd name="connsiteY0-18" fmla="*/ 1379220 h 1379220"/>
                <a:gd name="connsiteX1-19" fmla="*/ 571500 w 906780"/>
                <a:gd name="connsiteY1-20" fmla="*/ 1379220 h 1379220"/>
                <a:gd name="connsiteX2-21" fmla="*/ 906780 w 906780"/>
                <a:gd name="connsiteY2-22" fmla="*/ 1059180 h 1379220"/>
                <a:gd name="connsiteX3-23" fmla="*/ 906780 w 906780"/>
                <a:gd name="connsiteY3-24" fmla="*/ 0 h 13792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6780" h="1379220">
                  <a:moveTo>
                    <a:pt x="0" y="1379220"/>
                  </a:moveTo>
                  <a:lnTo>
                    <a:pt x="571500" y="1379220"/>
                  </a:lnTo>
                  <a:cubicBezTo>
                    <a:pt x="611821" y="1120139"/>
                    <a:pt x="766445" y="1061085"/>
                    <a:pt x="906780" y="1059180"/>
                  </a:cubicBezTo>
                  <a:lnTo>
                    <a:pt x="90678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657632" y="4767937"/>
              <a:ext cx="1004543" cy="1021473"/>
              <a:chOff x="2965005" y="4376407"/>
              <a:chExt cx="1474212" cy="1499059"/>
            </a:xfrm>
          </p:grpSpPr>
          <p:sp>
            <p:nvSpPr>
              <p:cNvPr id="19" name="任意多边形 7"/>
              <p:cNvSpPr/>
              <p:nvPr/>
            </p:nvSpPr>
            <p:spPr>
              <a:xfrm>
                <a:off x="2965005" y="4376407"/>
                <a:ext cx="1474212" cy="1499059"/>
              </a:xfrm>
              <a:custGeom>
                <a:avLst/>
                <a:gdLst>
                  <a:gd name="connsiteX0" fmla="*/ 0 w 1356360"/>
                  <a:gd name="connsiteY0" fmla="*/ 320040 h 1379220"/>
                  <a:gd name="connsiteX1" fmla="*/ 373380 w 1356360"/>
                  <a:gd name="connsiteY1" fmla="*/ 0 h 1379220"/>
                  <a:gd name="connsiteX2" fmla="*/ 990600 w 1356360"/>
                  <a:gd name="connsiteY2" fmla="*/ 0 h 1379220"/>
                  <a:gd name="connsiteX3" fmla="*/ 1356360 w 1356360"/>
                  <a:gd name="connsiteY3" fmla="*/ 342900 h 1379220"/>
                  <a:gd name="connsiteX4" fmla="*/ 1356360 w 1356360"/>
                  <a:gd name="connsiteY4" fmla="*/ 1379220 h 1379220"/>
                  <a:gd name="connsiteX0-1" fmla="*/ 0 w 1356360"/>
                  <a:gd name="connsiteY0-2" fmla="*/ 320040 h 1379220"/>
                  <a:gd name="connsiteX1-3" fmla="*/ 373380 w 1356360"/>
                  <a:gd name="connsiteY1-4" fmla="*/ 0 h 1379220"/>
                  <a:gd name="connsiteX2-5" fmla="*/ 990600 w 1356360"/>
                  <a:gd name="connsiteY2-6" fmla="*/ 0 h 1379220"/>
                  <a:gd name="connsiteX3-7" fmla="*/ 1356360 w 1356360"/>
                  <a:gd name="connsiteY3-8" fmla="*/ 342900 h 1379220"/>
                  <a:gd name="connsiteX4-9" fmla="*/ 1356360 w 1356360"/>
                  <a:gd name="connsiteY4-10" fmla="*/ 1379220 h 1379220"/>
                  <a:gd name="connsiteX0-11" fmla="*/ 0 w 1356360"/>
                  <a:gd name="connsiteY0-12" fmla="*/ 320040 h 1379220"/>
                  <a:gd name="connsiteX1-13" fmla="*/ 373380 w 1356360"/>
                  <a:gd name="connsiteY1-14" fmla="*/ 0 h 1379220"/>
                  <a:gd name="connsiteX2-15" fmla="*/ 990600 w 1356360"/>
                  <a:gd name="connsiteY2-16" fmla="*/ 0 h 1379220"/>
                  <a:gd name="connsiteX3-17" fmla="*/ 1356360 w 1356360"/>
                  <a:gd name="connsiteY3-18" fmla="*/ 342900 h 1379220"/>
                  <a:gd name="connsiteX4-19" fmla="*/ 1356360 w 1356360"/>
                  <a:gd name="connsiteY4-20" fmla="*/ 1379220 h 1379220"/>
                  <a:gd name="connsiteX0-21" fmla="*/ 0 w 1356360"/>
                  <a:gd name="connsiteY0-22" fmla="*/ 320040 h 1379220"/>
                  <a:gd name="connsiteX1-23" fmla="*/ 373380 w 1356360"/>
                  <a:gd name="connsiteY1-24" fmla="*/ 0 h 1379220"/>
                  <a:gd name="connsiteX2-25" fmla="*/ 990600 w 1356360"/>
                  <a:gd name="connsiteY2-26" fmla="*/ 0 h 1379220"/>
                  <a:gd name="connsiteX3-27" fmla="*/ 1356360 w 1356360"/>
                  <a:gd name="connsiteY3-28" fmla="*/ 342900 h 1379220"/>
                  <a:gd name="connsiteX4-29" fmla="*/ 1356360 w 1356360"/>
                  <a:gd name="connsiteY4-30" fmla="*/ 1379220 h 1379220"/>
                  <a:gd name="connsiteX0-31" fmla="*/ 0 w 1356360"/>
                  <a:gd name="connsiteY0-32" fmla="*/ 320040 h 1379220"/>
                  <a:gd name="connsiteX1-33" fmla="*/ 373380 w 1356360"/>
                  <a:gd name="connsiteY1-34" fmla="*/ 0 h 1379220"/>
                  <a:gd name="connsiteX2-35" fmla="*/ 990600 w 1356360"/>
                  <a:gd name="connsiteY2-36" fmla="*/ 0 h 1379220"/>
                  <a:gd name="connsiteX3-37" fmla="*/ 1356360 w 1356360"/>
                  <a:gd name="connsiteY3-38" fmla="*/ 342900 h 1379220"/>
                  <a:gd name="connsiteX4-39" fmla="*/ 1356360 w 1356360"/>
                  <a:gd name="connsiteY4-40" fmla="*/ 1379220 h 1379220"/>
                  <a:gd name="connsiteX0-41" fmla="*/ 0 w 1356360"/>
                  <a:gd name="connsiteY0-42" fmla="*/ 320040 h 1379220"/>
                  <a:gd name="connsiteX1-43" fmla="*/ 373380 w 1356360"/>
                  <a:gd name="connsiteY1-44" fmla="*/ 0 h 1379220"/>
                  <a:gd name="connsiteX2-45" fmla="*/ 990600 w 1356360"/>
                  <a:gd name="connsiteY2-46" fmla="*/ 0 h 1379220"/>
                  <a:gd name="connsiteX3-47" fmla="*/ 1356360 w 1356360"/>
                  <a:gd name="connsiteY3-48" fmla="*/ 342900 h 1379220"/>
                  <a:gd name="connsiteX4-49" fmla="*/ 1356360 w 1356360"/>
                  <a:gd name="connsiteY4-50" fmla="*/ 1379220 h 1379220"/>
                  <a:gd name="connsiteX0-51" fmla="*/ 0 w 1356360"/>
                  <a:gd name="connsiteY0-52" fmla="*/ 320040 h 1379220"/>
                  <a:gd name="connsiteX1-53" fmla="*/ 373380 w 1356360"/>
                  <a:gd name="connsiteY1-54" fmla="*/ 0 h 1379220"/>
                  <a:gd name="connsiteX2-55" fmla="*/ 990600 w 1356360"/>
                  <a:gd name="connsiteY2-56" fmla="*/ 0 h 1379220"/>
                  <a:gd name="connsiteX3-57" fmla="*/ 1356360 w 1356360"/>
                  <a:gd name="connsiteY3-58" fmla="*/ 342900 h 1379220"/>
                  <a:gd name="connsiteX4-59" fmla="*/ 1356360 w 1356360"/>
                  <a:gd name="connsiteY4-60" fmla="*/ 1379220 h 13792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356360" h="1379220">
                    <a:moveTo>
                      <a:pt x="0" y="320040"/>
                    </a:moveTo>
                    <a:cubicBezTo>
                      <a:pt x="322104" y="337185"/>
                      <a:pt x="346551" y="149542"/>
                      <a:pt x="373380" y="0"/>
                    </a:cubicBezTo>
                    <a:lnTo>
                      <a:pt x="990600" y="0"/>
                    </a:lnTo>
                    <a:cubicBezTo>
                      <a:pt x="1024413" y="230981"/>
                      <a:pt x="1191577" y="345281"/>
                      <a:pt x="1356360" y="342900"/>
                    </a:cubicBezTo>
                    <a:lnTo>
                      <a:pt x="1356360" y="137922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3526034" y="4564946"/>
                <a:ext cx="352152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4780676" y="3601212"/>
              <a:ext cx="993255" cy="1021473"/>
              <a:chOff x="4437392" y="2872855"/>
              <a:chExt cx="1457648" cy="1499059"/>
            </a:xfrm>
          </p:grpSpPr>
          <p:sp>
            <p:nvSpPr>
              <p:cNvPr id="22" name="任意多边形 8"/>
              <p:cNvSpPr/>
              <p:nvPr/>
            </p:nvSpPr>
            <p:spPr>
              <a:xfrm>
                <a:off x="4437392" y="2872855"/>
                <a:ext cx="1457648" cy="1499059"/>
              </a:xfrm>
              <a:custGeom>
                <a:avLst/>
                <a:gdLst>
                  <a:gd name="connsiteX0" fmla="*/ 0 w 1341120"/>
                  <a:gd name="connsiteY0" fmla="*/ 1021080 h 1379220"/>
                  <a:gd name="connsiteX1" fmla="*/ 396240 w 1341120"/>
                  <a:gd name="connsiteY1" fmla="*/ 1379220 h 1379220"/>
                  <a:gd name="connsiteX2" fmla="*/ 1013460 w 1341120"/>
                  <a:gd name="connsiteY2" fmla="*/ 1379220 h 1379220"/>
                  <a:gd name="connsiteX3" fmla="*/ 1341120 w 1341120"/>
                  <a:gd name="connsiteY3" fmla="*/ 1036320 h 1379220"/>
                  <a:gd name="connsiteX4" fmla="*/ 1341120 w 1341120"/>
                  <a:gd name="connsiteY4" fmla="*/ 0 h 1379220"/>
                  <a:gd name="connsiteX0-1" fmla="*/ 0 w 1341120"/>
                  <a:gd name="connsiteY0-2" fmla="*/ 1021080 h 1379220"/>
                  <a:gd name="connsiteX1-3" fmla="*/ 396240 w 1341120"/>
                  <a:gd name="connsiteY1-4" fmla="*/ 1379220 h 1379220"/>
                  <a:gd name="connsiteX2-5" fmla="*/ 1013460 w 1341120"/>
                  <a:gd name="connsiteY2-6" fmla="*/ 1379220 h 1379220"/>
                  <a:gd name="connsiteX3-7" fmla="*/ 1341120 w 1341120"/>
                  <a:gd name="connsiteY3-8" fmla="*/ 1036320 h 1379220"/>
                  <a:gd name="connsiteX4-9" fmla="*/ 1341120 w 1341120"/>
                  <a:gd name="connsiteY4-10" fmla="*/ 0 h 1379220"/>
                  <a:gd name="connsiteX0-11" fmla="*/ 0 w 1341120"/>
                  <a:gd name="connsiteY0-12" fmla="*/ 1021080 h 1379220"/>
                  <a:gd name="connsiteX1-13" fmla="*/ 396240 w 1341120"/>
                  <a:gd name="connsiteY1-14" fmla="*/ 1379220 h 1379220"/>
                  <a:gd name="connsiteX2-15" fmla="*/ 1013460 w 1341120"/>
                  <a:gd name="connsiteY2-16" fmla="*/ 1379220 h 1379220"/>
                  <a:gd name="connsiteX3-17" fmla="*/ 1341120 w 1341120"/>
                  <a:gd name="connsiteY3-18" fmla="*/ 1036320 h 1379220"/>
                  <a:gd name="connsiteX4-19" fmla="*/ 1341120 w 1341120"/>
                  <a:gd name="connsiteY4-20" fmla="*/ 0 h 1379220"/>
                  <a:gd name="connsiteX0-21" fmla="*/ 0 w 1341120"/>
                  <a:gd name="connsiteY0-22" fmla="*/ 1021080 h 1379220"/>
                  <a:gd name="connsiteX1-23" fmla="*/ 396240 w 1341120"/>
                  <a:gd name="connsiteY1-24" fmla="*/ 1379220 h 1379220"/>
                  <a:gd name="connsiteX2-25" fmla="*/ 1013460 w 1341120"/>
                  <a:gd name="connsiteY2-26" fmla="*/ 1379220 h 1379220"/>
                  <a:gd name="connsiteX3-27" fmla="*/ 1341120 w 1341120"/>
                  <a:gd name="connsiteY3-28" fmla="*/ 1036320 h 1379220"/>
                  <a:gd name="connsiteX4-29" fmla="*/ 1341120 w 1341120"/>
                  <a:gd name="connsiteY4-30" fmla="*/ 0 h 1379220"/>
                  <a:gd name="connsiteX0-31" fmla="*/ 0 w 1341120"/>
                  <a:gd name="connsiteY0-32" fmla="*/ 1021080 h 1379220"/>
                  <a:gd name="connsiteX1-33" fmla="*/ 396240 w 1341120"/>
                  <a:gd name="connsiteY1-34" fmla="*/ 1379220 h 1379220"/>
                  <a:gd name="connsiteX2-35" fmla="*/ 1013460 w 1341120"/>
                  <a:gd name="connsiteY2-36" fmla="*/ 1379220 h 1379220"/>
                  <a:gd name="connsiteX3-37" fmla="*/ 1341120 w 1341120"/>
                  <a:gd name="connsiteY3-38" fmla="*/ 1036320 h 1379220"/>
                  <a:gd name="connsiteX4-39" fmla="*/ 1341120 w 1341120"/>
                  <a:gd name="connsiteY4-40" fmla="*/ 0 h 1379220"/>
                  <a:gd name="connsiteX0-41" fmla="*/ 0 w 1341120"/>
                  <a:gd name="connsiteY0-42" fmla="*/ 1021080 h 1379220"/>
                  <a:gd name="connsiteX1-43" fmla="*/ 396240 w 1341120"/>
                  <a:gd name="connsiteY1-44" fmla="*/ 1379220 h 1379220"/>
                  <a:gd name="connsiteX2-45" fmla="*/ 1013460 w 1341120"/>
                  <a:gd name="connsiteY2-46" fmla="*/ 1379220 h 1379220"/>
                  <a:gd name="connsiteX3-47" fmla="*/ 1341120 w 1341120"/>
                  <a:gd name="connsiteY3-48" fmla="*/ 1036320 h 1379220"/>
                  <a:gd name="connsiteX4-49" fmla="*/ 1341120 w 1341120"/>
                  <a:gd name="connsiteY4-50" fmla="*/ 0 h 1379220"/>
                  <a:gd name="connsiteX0-51" fmla="*/ 0 w 1341120"/>
                  <a:gd name="connsiteY0-52" fmla="*/ 1021080 h 1379220"/>
                  <a:gd name="connsiteX1-53" fmla="*/ 396240 w 1341120"/>
                  <a:gd name="connsiteY1-54" fmla="*/ 1379220 h 1379220"/>
                  <a:gd name="connsiteX2-55" fmla="*/ 1013460 w 1341120"/>
                  <a:gd name="connsiteY2-56" fmla="*/ 1379220 h 1379220"/>
                  <a:gd name="connsiteX3-57" fmla="*/ 1341120 w 1341120"/>
                  <a:gd name="connsiteY3-58" fmla="*/ 1036320 h 1379220"/>
                  <a:gd name="connsiteX4-59" fmla="*/ 1341120 w 1341120"/>
                  <a:gd name="connsiteY4-60" fmla="*/ 0 h 1379220"/>
                  <a:gd name="connsiteX0-61" fmla="*/ 0 w 1341120"/>
                  <a:gd name="connsiteY0-62" fmla="*/ 1021080 h 1379220"/>
                  <a:gd name="connsiteX1-63" fmla="*/ 396240 w 1341120"/>
                  <a:gd name="connsiteY1-64" fmla="*/ 1379220 h 1379220"/>
                  <a:gd name="connsiteX2-65" fmla="*/ 1013460 w 1341120"/>
                  <a:gd name="connsiteY2-66" fmla="*/ 1379220 h 1379220"/>
                  <a:gd name="connsiteX3-67" fmla="*/ 1341120 w 1341120"/>
                  <a:gd name="connsiteY3-68" fmla="*/ 1036320 h 1379220"/>
                  <a:gd name="connsiteX4-69" fmla="*/ 1341120 w 1341120"/>
                  <a:gd name="connsiteY4-70" fmla="*/ 0 h 1379220"/>
                  <a:gd name="connsiteX0-71" fmla="*/ 0 w 1341120"/>
                  <a:gd name="connsiteY0-72" fmla="*/ 1021080 h 1379220"/>
                  <a:gd name="connsiteX1-73" fmla="*/ 396240 w 1341120"/>
                  <a:gd name="connsiteY1-74" fmla="*/ 1379220 h 1379220"/>
                  <a:gd name="connsiteX2-75" fmla="*/ 1013460 w 1341120"/>
                  <a:gd name="connsiteY2-76" fmla="*/ 1379220 h 1379220"/>
                  <a:gd name="connsiteX3-77" fmla="*/ 1341120 w 1341120"/>
                  <a:gd name="connsiteY3-78" fmla="*/ 1036320 h 1379220"/>
                  <a:gd name="connsiteX4-79" fmla="*/ 1341120 w 1341120"/>
                  <a:gd name="connsiteY4-80" fmla="*/ 0 h 1379220"/>
                  <a:gd name="connsiteX0-81" fmla="*/ 0 w 1341120"/>
                  <a:gd name="connsiteY0-82" fmla="*/ 1021080 h 1379220"/>
                  <a:gd name="connsiteX1-83" fmla="*/ 396240 w 1341120"/>
                  <a:gd name="connsiteY1-84" fmla="*/ 1379220 h 1379220"/>
                  <a:gd name="connsiteX2-85" fmla="*/ 1013460 w 1341120"/>
                  <a:gd name="connsiteY2-86" fmla="*/ 1379220 h 1379220"/>
                  <a:gd name="connsiteX3-87" fmla="*/ 1341120 w 1341120"/>
                  <a:gd name="connsiteY3-88" fmla="*/ 1036320 h 1379220"/>
                  <a:gd name="connsiteX4-89" fmla="*/ 1341120 w 1341120"/>
                  <a:gd name="connsiteY4-90" fmla="*/ 0 h 13792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341120" h="1379220">
                    <a:moveTo>
                      <a:pt x="0" y="1021080"/>
                    </a:moveTo>
                    <a:cubicBezTo>
                      <a:pt x="267812" y="1011872"/>
                      <a:pt x="371317" y="1171734"/>
                      <a:pt x="396240" y="1379220"/>
                    </a:cubicBezTo>
                    <a:lnTo>
                      <a:pt x="1013460" y="1379220"/>
                    </a:lnTo>
                    <a:cubicBezTo>
                      <a:pt x="1020286" y="1100615"/>
                      <a:pt x="1169987" y="1045845"/>
                      <a:pt x="1341120" y="1036320"/>
                    </a:cubicBezTo>
                    <a:lnTo>
                      <a:pt x="1341120" y="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5015540" y="4189984"/>
                <a:ext cx="352152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3417220" y="4504748"/>
              <a:ext cx="367961" cy="367960"/>
              <a:chOff x="2631052" y="4002558"/>
              <a:chExt cx="540000" cy="540000"/>
            </a:xfrm>
          </p:grpSpPr>
          <p:sp>
            <p:nvSpPr>
              <p:cNvPr id="25" name="椭圆 24"/>
              <p:cNvSpPr>
                <a:spLocks noChangeAspect="1"/>
              </p:cNvSpPr>
              <p:nvPr/>
            </p:nvSpPr>
            <p:spPr>
              <a:xfrm>
                <a:off x="2631052" y="4002558"/>
                <a:ext cx="540000" cy="540000"/>
              </a:xfrm>
              <a:prstGeom prst="ellipse">
                <a:avLst/>
              </a:prstGeom>
              <a:solidFill>
                <a:srgbClr val="B700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649101" y="4096658"/>
                <a:ext cx="503903" cy="364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534621" y="4504748"/>
              <a:ext cx="367961" cy="367960"/>
              <a:chOff x="2631052" y="4002558"/>
              <a:chExt cx="540000" cy="540000"/>
            </a:xfrm>
          </p:grpSpPr>
          <p:sp>
            <p:nvSpPr>
              <p:cNvPr id="28" name="椭圆 27"/>
              <p:cNvSpPr>
                <a:spLocks noChangeAspect="1"/>
              </p:cNvSpPr>
              <p:nvPr/>
            </p:nvSpPr>
            <p:spPr>
              <a:xfrm>
                <a:off x="2631052" y="4002558"/>
                <a:ext cx="540000" cy="540000"/>
              </a:xfrm>
              <a:prstGeom prst="ellipse">
                <a:avLst/>
              </a:prstGeom>
              <a:solidFill>
                <a:srgbClr val="B700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649101" y="4103901"/>
                <a:ext cx="503903" cy="364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652023" y="4504748"/>
              <a:ext cx="367961" cy="367960"/>
              <a:chOff x="2631052" y="4002558"/>
              <a:chExt cx="540000" cy="540000"/>
            </a:xfrm>
          </p:grpSpPr>
          <p:sp>
            <p:nvSpPr>
              <p:cNvPr id="31" name="椭圆 30"/>
              <p:cNvSpPr>
                <a:spLocks noChangeAspect="1"/>
              </p:cNvSpPr>
              <p:nvPr/>
            </p:nvSpPr>
            <p:spPr>
              <a:xfrm>
                <a:off x="2631052" y="4002558"/>
                <a:ext cx="540000" cy="540000"/>
              </a:xfrm>
              <a:prstGeom prst="ellipse">
                <a:avLst/>
              </a:prstGeom>
              <a:solidFill>
                <a:srgbClr val="B700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649101" y="4103901"/>
                <a:ext cx="503903" cy="364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769424" y="4504748"/>
              <a:ext cx="367961" cy="367960"/>
              <a:chOff x="2631052" y="4002558"/>
              <a:chExt cx="540000" cy="540000"/>
            </a:xfrm>
          </p:grpSpPr>
          <p:sp>
            <p:nvSpPr>
              <p:cNvPr id="34" name="椭圆 33"/>
              <p:cNvSpPr>
                <a:spLocks noChangeAspect="1"/>
              </p:cNvSpPr>
              <p:nvPr/>
            </p:nvSpPr>
            <p:spPr>
              <a:xfrm>
                <a:off x="2631052" y="4002558"/>
                <a:ext cx="540000" cy="540000"/>
              </a:xfrm>
              <a:prstGeom prst="ellipse">
                <a:avLst/>
              </a:prstGeom>
              <a:solidFill>
                <a:srgbClr val="B700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649101" y="4096658"/>
                <a:ext cx="503903" cy="364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5892433" y="4767936"/>
              <a:ext cx="1004542" cy="1021473"/>
              <a:chOff x="2965004" y="4376406"/>
              <a:chExt cx="1474212" cy="1499059"/>
            </a:xfrm>
          </p:grpSpPr>
          <p:sp>
            <p:nvSpPr>
              <p:cNvPr id="40" name="任意多边形 7"/>
              <p:cNvSpPr/>
              <p:nvPr/>
            </p:nvSpPr>
            <p:spPr>
              <a:xfrm>
                <a:off x="2965004" y="4376406"/>
                <a:ext cx="1474212" cy="1499059"/>
              </a:xfrm>
              <a:custGeom>
                <a:avLst/>
                <a:gdLst>
                  <a:gd name="connsiteX0" fmla="*/ 0 w 1356360"/>
                  <a:gd name="connsiteY0" fmla="*/ 320040 h 1379220"/>
                  <a:gd name="connsiteX1" fmla="*/ 373380 w 1356360"/>
                  <a:gd name="connsiteY1" fmla="*/ 0 h 1379220"/>
                  <a:gd name="connsiteX2" fmla="*/ 990600 w 1356360"/>
                  <a:gd name="connsiteY2" fmla="*/ 0 h 1379220"/>
                  <a:gd name="connsiteX3" fmla="*/ 1356360 w 1356360"/>
                  <a:gd name="connsiteY3" fmla="*/ 342900 h 1379220"/>
                  <a:gd name="connsiteX4" fmla="*/ 1356360 w 1356360"/>
                  <a:gd name="connsiteY4" fmla="*/ 1379220 h 1379220"/>
                  <a:gd name="connsiteX0-1" fmla="*/ 0 w 1356360"/>
                  <a:gd name="connsiteY0-2" fmla="*/ 320040 h 1379220"/>
                  <a:gd name="connsiteX1-3" fmla="*/ 373380 w 1356360"/>
                  <a:gd name="connsiteY1-4" fmla="*/ 0 h 1379220"/>
                  <a:gd name="connsiteX2-5" fmla="*/ 990600 w 1356360"/>
                  <a:gd name="connsiteY2-6" fmla="*/ 0 h 1379220"/>
                  <a:gd name="connsiteX3-7" fmla="*/ 1356360 w 1356360"/>
                  <a:gd name="connsiteY3-8" fmla="*/ 342900 h 1379220"/>
                  <a:gd name="connsiteX4-9" fmla="*/ 1356360 w 1356360"/>
                  <a:gd name="connsiteY4-10" fmla="*/ 1379220 h 1379220"/>
                  <a:gd name="connsiteX0-11" fmla="*/ 0 w 1356360"/>
                  <a:gd name="connsiteY0-12" fmla="*/ 320040 h 1379220"/>
                  <a:gd name="connsiteX1-13" fmla="*/ 373380 w 1356360"/>
                  <a:gd name="connsiteY1-14" fmla="*/ 0 h 1379220"/>
                  <a:gd name="connsiteX2-15" fmla="*/ 990600 w 1356360"/>
                  <a:gd name="connsiteY2-16" fmla="*/ 0 h 1379220"/>
                  <a:gd name="connsiteX3-17" fmla="*/ 1356360 w 1356360"/>
                  <a:gd name="connsiteY3-18" fmla="*/ 342900 h 1379220"/>
                  <a:gd name="connsiteX4-19" fmla="*/ 1356360 w 1356360"/>
                  <a:gd name="connsiteY4-20" fmla="*/ 1379220 h 1379220"/>
                  <a:gd name="connsiteX0-21" fmla="*/ 0 w 1356360"/>
                  <a:gd name="connsiteY0-22" fmla="*/ 320040 h 1379220"/>
                  <a:gd name="connsiteX1-23" fmla="*/ 373380 w 1356360"/>
                  <a:gd name="connsiteY1-24" fmla="*/ 0 h 1379220"/>
                  <a:gd name="connsiteX2-25" fmla="*/ 990600 w 1356360"/>
                  <a:gd name="connsiteY2-26" fmla="*/ 0 h 1379220"/>
                  <a:gd name="connsiteX3-27" fmla="*/ 1356360 w 1356360"/>
                  <a:gd name="connsiteY3-28" fmla="*/ 342900 h 1379220"/>
                  <a:gd name="connsiteX4-29" fmla="*/ 1356360 w 1356360"/>
                  <a:gd name="connsiteY4-30" fmla="*/ 1379220 h 1379220"/>
                  <a:gd name="connsiteX0-31" fmla="*/ 0 w 1356360"/>
                  <a:gd name="connsiteY0-32" fmla="*/ 320040 h 1379220"/>
                  <a:gd name="connsiteX1-33" fmla="*/ 373380 w 1356360"/>
                  <a:gd name="connsiteY1-34" fmla="*/ 0 h 1379220"/>
                  <a:gd name="connsiteX2-35" fmla="*/ 990600 w 1356360"/>
                  <a:gd name="connsiteY2-36" fmla="*/ 0 h 1379220"/>
                  <a:gd name="connsiteX3-37" fmla="*/ 1356360 w 1356360"/>
                  <a:gd name="connsiteY3-38" fmla="*/ 342900 h 1379220"/>
                  <a:gd name="connsiteX4-39" fmla="*/ 1356360 w 1356360"/>
                  <a:gd name="connsiteY4-40" fmla="*/ 1379220 h 1379220"/>
                  <a:gd name="connsiteX0-41" fmla="*/ 0 w 1356360"/>
                  <a:gd name="connsiteY0-42" fmla="*/ 320040 h 1379220"/>
                  <a:gd name="connsiteX1-43" fmla="*/ 373380 w 1356360"/>
                  <a:gd name="connsiteY1-44" fmla="*/ 0 h 1379220"/>
                  <a:gd name="connsiteX2-45" fmla="*/ 990600 w 1356360"/>
                  <a:gd name="connsiteY2-46" fmla="*/ 0 h 1379220"/>
                  <a:gd name="connsiteX3-47" fmla="*/ 1356360 w 1356360"/>
                  <a:gd name="connsiteY3-48" fmla="*/ 342900 h 1379220"/>
                  <a:gd name="connsiteX4-49" fmla="*/ 1356360 w 1356360"/>
                  <a:gd name="connsiteY4-50" fmla="*/ 1379220 h 1379220"/>
                  <a:gd name="connsiteX0-51" fmla="*/ 0 w 1356360"/>
                  <a:gd name="connsiteY0-52" fmla="*/ 320040 h 1379220"/>
                  <a:gd name="connsiteX1-53" fmla="*/ 373380 w 1356360"/>
                  <a:gd name="connsiteY1-54" fmla="*/ 0 h 1379220"/>
                  <a:gd name="connsiteX2-55" fmla="*/ 990600 w 1356360"/>
                  <a:gd name="connsiteY2-56" fmla="*/ 0 h 1379220"/>
                  <a:gd name="connsiteX3-57" fmla="*/ 1356360 w 1356360"/>
                  <a:gd name="connsiteY3-58" fmla="*/ 342900 h 1379220"/>
                  <a:gd name="connsiteX4-59" fmla="*/ 1356360 w 1356360"/>
                  <a:gd name="connsiteY4-60" fmla="*/ 1379220 h 13792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356360" h="1379220">
                    <a:moveTo>
                      <a:pt x="0" y="320040"/>
                    </a:moveTo>
                    <a:cubicBezTo>
                      <a:pt x="322104" y="337185"/>
                      <a:pt x="346551" y="149542"/>
                      <a:pt x="373380" y="0"/>
                    </a:cubicBezTo>
                    <a:lnTo>
                      <a:pt x="990600" y="0"/>
                    </a:lnTo>
                    <a:cubicBezTo>
                      <a:pt x="1024413" y="230981"/>
                      <a:pt x="1191577" y="345281"/>
                      <a:pt x="1356360" y="342900"/>
                    </a:cubicBezTo>
                    <a:lnTo>
                      <a:pt x="1356360" y="1379220"/>
                    </a:lnTo>
                  </a:path>
                </a:pathLst>
              </a:custGeom>
              <a:noFill/>
              <a:ln w="38100">
                <a:solidFill>
                  <a:schemeClr val="bg1">
                    <a:lumMod val="6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3526034" y="4564946"/>
                <a:ext cx="352152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50" name="矩形 49"/>
            <p:cNvSpPr/>
            <p:nvPr/>
          </p:nvSpPr>
          <p:spPr>
            <a:xfrm>
              <a:off x="3567785" y="3724846"/>
              <a:ext cx="2036992" cy="722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spcBef>
                  <a:spcPts val="1200"/>
                </a:spcBef>
              </a:pPr>
              <a:r>
                <a: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以2022</a:t>
              </a:r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年</a:t>
              </a:r>
              <a:r>
                <a:rPr lang="en-US" altLang="zh-CN" sz="2400" b="1" dirty="0">
                  <a:solidFill>
                    <a:srgbClr val="B700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秋季开学</a:t>
              </a:r>
            </a:p>
            <a:p>
              <a:pPr lvl="0">
                <a:lnSpc>
                  <a:spcPct val="130000"/>
                </a:lnSpc>
                <a:spcBef>
                  <a:spcPts val="1200"/>
                </a:spcBef>
              </a:pPr>
              <a:r>
                <a: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为大前提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5839917" y="3724846"/>
              <a:ext cx="3111996" cy="722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spcBef>
                  <a:spcPts val="120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进一步</a:t>
              </a:r>
              <a:r>
                <a: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明确</a:t>
              </a:r>
              <a:r>
                <a:rPr lang="en-US" altLang="zh-CN" sz="2400" b="1" dirty="0">
                  <a:solidFill>
                    <a:srgbClr val="B700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常态化防控措施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</a:t>
              </a:r>
            </a:p>
            <a:p>
              <a:pPr lvl="0">
                <a:lnSpc>
                  <a:spcPct val="130000"/>
                </a:lnSpc>
                <a:spcBef>
                  <a:spcPts val="1200"/>
                </a:spcBef>
              </a:pPr>
              <a:r>
                <a: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避免层层加码</a:t>
              </a:r>
              <a:endPara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780446" y="5153993"/>
              <a:ext cx="2115729" cy="626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spcBef>
                  <a:spcPts val="1200"/>
                </a:spcBef>
              </a:pPr>
              <a:r>
                <a:rPr lang="en-US" altLang="zh-CN" sz="24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遵循高校的</a:t>
              </a:r>
              <a:r>
                <a:rPr lang="en-US" altLang="zh-CN" sz="2400" b="1" dirty="0" err="1">
                  <a:solidFill>
                    <a:srgbClr val="B700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教研生活规律</a:t>
              </a:r>
              <a:r>
                <a:rPr lang="en-US" altLang="zh-CN" sz="2400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，尽量降低</a:t>
              </a:r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疫情</a:t>
              </a:r>
              <a:r>
                <a: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影响</a:t>
              </a:r>
              <a:endPara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137207" y="5154538"/>
              <a:ext cx="1966289" cy="626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spcBef>
                  <a:spcPts val="120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进一步</a:t>
              </a:r>
              <a:r>
                <a: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细化</a:t>
              </a:r>
              <a:r>
                <a:rPr lang="en-US" altLang="zh-CN" sz="2400" b="1" dirty="0">
                  <a:solidFill>
                    <a:srgbClr val="B700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应急预案</a:t>
              </a:r>
              <a:r>
                <a:rPr lang="en-US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，确保“早发现、早处置”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582485" y="618613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四、设计思路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82485" y="618613"/>
            <a:ext cx="859275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五、基本框架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8805" y="3026250"/>
            <a:ext cx="656590" cy="23717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9270" y="1752600"/>
            <a:ext cx="1114425" cy="3905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79270" y="2671445"/>
            <a:ext cx="1114425" cy="3905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71015" y="3589655"/>
            <a:ext cx="1114425" cy="3905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63395" y="4723130"/>
            <a:ext cx="1114425" cy="3905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63395" y="5683885"/>
            <a:ext cx="1114425" cy="3905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9270" y="6262370"/>
            <a:ext cx="1114425" cy="3905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79495" y="1381125"/>
            <a:ext cx="1581150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63620" y="2041525"/>
            <a:ext cx="1581150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3620" y="2679700"/>
            <a:ext cx="1581150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70605" y="3276600"/>
            <a:ext cx="1581150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79495" y="3873500"/>
            <a:ext cx="1581150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70605" y="4495800"/>
            <a:ext cx="1581150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79495" y="5089525"/>
            <a:ext cx="1581150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87745" y="1381125"/>
            <a:ext cx="2905125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7745" y="2040890"/>
            <a:ext cx="2877185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7745" y="2658745"/>
            <a:ext cx="2886075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87745" y="3276600"/>
            <a:ext cx="2905760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87745" y="3881755"/>
            <a:ext cx="2905760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87745" y="4486910"/>
            <a:ext cx="2886075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087745" y="5092065"/>
            <a:ext cx="2867025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87745" y="5697220"/>
            <a:ext cx="2886075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87745" y="6315075"/>
            <a:ext cx="2877820" cy="381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右箭头 28"/>
          <p:cNvSpPr/>
          <p:nvPr/>
        </p:nvSpPr>
        <p:spPr>
          <a:xfrm rot="10800000" flipH="1">
            <a:off x="5386052" y="1426495"/>
            <a:ext cx="241300" cy="215258"/>
          </a:xfrm>
          <a:prstGeom prst="rightArrow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右箭头 29"/>
          <p:cNvSpPr/>
          <p:nvPr/>
        </p:nvSpPr>
        <p:spPr>
          <a:xfrm rot="10800000" flipH="1">
            <a:off x="5386052" y="2123725"/>
            <a:ext cx="241300" cy="215258"/>
          </a:xfrm>
          <a:prstGeom prst="rightArrow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 rot="10800000" flipH="1">
            <a:off x="5386052" y="2759360"/>
            <a:ext cx="241300" cy="215258"/>
          </a:xfrm>
          <a:prstGeom prst="rightArrow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右箭头 31"/>
          <p:cNvSpPr/>
          <p:nvPr/>
        </p:nvSpPr>
        <p:spPr>
          <a:xfrm rot="10800000" flipH="1">
            <a:off x="5386052" y="3356260"/>
            <a:ext cx="241300" cy="215258"/>
          </a:xfrm>
          <a:prstGeom prst="rightArrow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右箭头 32"/>
          <p:cNvSpPr/>
          <p:nvPr/>
        </p:nvSpPr>
        <p:spPr>
          <a:xfrm rot="10800000" flipH="1">
            <a:off x="5386052" y="3975385"/>
            <a:ext cx="241300" cy="215258"/>
          </a:xfrm>
          <a:prstGeom prst="rightArrow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右箭头 33"/>
          <p:cNvSpPr/>
          <p:nvPr/>
        </p:nvSpPr>
        <p:spPr>
          <a:xfrm rot="10800000" flipH="1">
            <a:off x="5386052" y="4594510"/>
            <a:ext cx="241300" cy="215258"/>
          </a:xfrm>
          <a:prstGeom prst="rightArrow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右箭头 34"/>
          <p:cNvSpPr/>
          <p:nvPr/>
        </p:nvSpPr>
        <p:spPr>
          <a:xfrm rot="10800000" flipH="1">
            <a:off x="5386052" y="5166010"/>
            <a:ext cx="241300" cy="215258"/>
          </a:xfrm>
          <a:prstGeom prst="rightArrow">
            <a:avLst/>
          </a:prstGeom>
          <a:solidFill>
            <a:srgbClr val="B7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 flipV="1">
            <a:off x="3255522" y="5930027"/>
            <a:ext cx="2371725" cy="32385"/>
          </a:xfrm>
          <a:prstGeom prst="straightConnector1">
            <a:avLst/>
          </a:prstGeom>
          <a:ln w="76200">
            <a:solidFill>
              <a:srgbClr val="B700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3245997" y="6493272"/>
            <a:ext cx="2381250" cy="12065"/>
          </a:xfrm>
          <a:prstGeom prst="straightConnector1">
            <a:avLst/>
          </a:prstGeom>
          <a:ln w="76200">
            <a:solidFill>
              <a:srgbClr val="B700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左大括号 36"/>
          <p:cNvSpPr/>
          <p:nvPr/>
        </p:nvSpPr>
        <p:spPr>
          <a:xfrm>
            <a:off x="3331845" y="1533525"/>
            <a:ext cx="180975" cy="83820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左大括号 39"/>
          <p:cNvSpPr/>
          <p:nvPr/>
        </p:nvSpPr>
        <p:spPr>
          <a:xfrm>
            <a:off x="3227070" y="3390900"/>
            <a:ext cx="228600" cy="75247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左大括号 40"/>
          <p:cNvSpPr/>
          <p:nvPr/>
        </p:nvSpPr>
        <p:spPr>
          <a:xfrm>
            <a:off x="3274695" y="4667250"/>
            <a:ext cx="123825" cy="6858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08965" y="3277075"/>
            <a:ext cx="5892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高等</a:t>
            </a: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新冠</a:t>
            </a: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疫情</a:t>
            </a: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防控</a:t>
            </a: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938081" y="1775460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开学前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885264" y="273050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返校途中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960958" y="3622040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开学后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917632" y="474535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疫情监测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835279" y="571500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应急处置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861151" y="628459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病愈返校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765611" y="1381125"/>
            <a:ext cx="119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学校的准备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545205" y="2040890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师生员工的准备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684691" y="2705100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做好途中防护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656622" y="328612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学校管理要求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651525" y="3886200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师生管理要求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692783" y="4505325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关注疫情变化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713266" y="5082540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强化监测预警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027420" y="1400175"/>
            <a:ext cx="28600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重视开学准备等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项具体工作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131183" y="2047875"/>
            <a:ext cx="27406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报备健康状况等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项具体工作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009640" y="2673350"/>
            <a:ext cx="3027680" cy="408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公共场所防护、人际距离、途中应急</a:t>
            </a:r>
          </a:p>
          <a:p>
            <a:pPr algn="ctr" fontAlgn="auto">
              <a:lnSpc>
                <a:spcPts val="8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......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179735" y="3281826"/>
            <a:ext cx="27406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落实主体责任等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项具体工作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223842" y="3894292"/>
            <a:ext cx="27406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遵守校门管理等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项具体工作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6441854" y="4505325"/>
            <a:ext cx="2214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线下教学的暂停与恢复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561492" y="5104765"/>
            <a:ext cx="2011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疑似症状的报告程序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360710" y="6334125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师生病愈返校程序与要求</a:t>
            </a:r>
          </a:p>
        </p:txBody>
      </p:sp>
      <p:sp>
        <p:nvSpPr>
          <p:cNvPr id="74" name="左大括号 73"/>
          <p:cNvSpPr/>
          <p:nvPr/>
        </p:nvSpPr>
        <p:spPr>
          <a:xfrm>
            <a:off x="1445895" y="1819275"/>
            <a:ext cx="219075" cy="47244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右大括号 74"/>
          <p:cNvSpPr/>
          <p:nvPr/>
        </p:nvSpPr>
        <p:spPr>
          <a:xfrm>
            <a:off x="9304020" y="1533525"/>
            <a:ext cx="257175" cy="26289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右大括号 75"/>
          <p:cNvSpPr/>
          <p:nvPr/>
        </p:nvSpPr>
        <p:spPr>
          <a:xfrm>
            <a:off x="9304020" y="4533900"/>
            <a:ext cx="257175" cy="1971675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10266045" y="243733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常态化防控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注重维护和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恢复校园秩序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0274300" y="5038090"/>
            <a:ext cx="1554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应急管理对接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学校所在地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防控要求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F96137DA-0B17-4166-8876-0D8646CC1554}"/>
              </a:ext>
            </a:extLst>
          </p:cNvPr>
          <p:cNvSpPr txBox="1"/>
          <p:nvPr/>
        </p:nvSpPr>
        <p:spPr>
          <a:xfrm>
            <a:off x="6020556" y="5783134"/>
            <a:ext cx="3148157" cy="21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8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病例报告、核酸检测等应急处置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......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8B871FC-2DB8-4194-9082-F7243F547CFC}"/>
              </a:ext>
            </a:extLst>
          </p:cNvPr>
          <p:cNvCxnSpPr/>
          <p:nvPr/>
        </p:nvCxnSpPr>
        <p:spPr>
          <a:xfrm>
            <a:off x="3245997" y="2875005"/>
            <a:ext cx="15252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UzNDIwOTg5NmVlNjkxZjY0Y2FhNzhjZGRlMjhkNW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72.220472440945,&quot;width&quot;:18749.04094488189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1738</Words>
  <Application>Microsoft Office PowerPoint</Application>
  <PresentationFormat>宽屏</PresentationFormat>
  <Paragraphs>187</Paragraphs>
  <Slides>22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Century Gothic</vt:lpstr>
      <vt:lpstr>Levenim MT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孙洁丽</dc:creator>
  <cp:lastModifiedBy>sjl</cp:lastModifiedBy>
  <cp:revision>323</cp:revision>
  <dcterms:created xsi:type="dcterms:W3CDTF">2019-03-20T01:23:00Z</dcterms:created>
  <dcterms:modified xsi:type="dcterms:W3CDTF">2022-08-25T03:09:15Z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41C42136FD444F0ABDA61F54A3821DA9</vt:lpwstr>
  </property>
  <property fmtid="{D5CDD505-2E9C-101B-9397-08002B2CF9AE}" pid="3" name="KSOProductBuildVer">
    <vt:lpwstr>2052-11.1.0.12302</vt:lpwstr>
  </property>
</Properties>
</file>